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9" r:id="rId2"/>
    <p:sldId id="264" r:id="rId3"/>
    <p:sldId id="263" r:id="rId4"/>
    <p:sldId id="265" r:id="rId5"/>
    <p:sldId id="266" r:id="rId6"/>
    <p:sldId id="261" r:id="rId7"/>
    <p:sldId id="257" r:id="rId8"/>
    <p:sldId id="260" r:id="rId9"/>
    <p:sldId id="267" r:id="rId10"/>
    <p:sldId id="268"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D99D42"/>
    <a:srgbClr val="00FFFF"/>
    <a:srgbClr val="70C173"/>
    <a:srgbClr val="0F153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6074" autoAdjust="0"/>
  </p:normalViewPr>
  <p:slideViewPr>
    <p:cSldViewPr snapToGrid="0">
      <p:cViewPr varScale="1">
        <p:scale>
          <a:sx n="77" d="100"/>
          <a:sy n="77" d="100"/>
        </p:scale>
        <p:origin x="72" y="576"/>
      </p:cViewPr>
      <p:guideLst/>
    </p:cSldViewPr>
  </p:slideViewPr>
  <p:outlineViewPr>
    <p:cViewPr>
      <p:scale>
        <a:sx n="33" d="100"/>
        <a:sy n="33" d="100"/>
      </p:scale>
      <p:origin x="0" y="-677"/>
    </p:cViewPr>
  </p:outlineViewPr>
  <p:notesTextViewPr>
    <p:cViewPr>
      <p:scale>
        <a:sx n="1" d="1"/>
        <a:sy n="1" d="1"/>
      </p:scale>
      <p:origin x="0" y="0"/>
    </p:cViewPr>
  </p:notesTextViewPr>
  <p:notesViewPr>
    <p:cSldViewPr snapToGrid="0">
      <p:cViewPr varScale="1">
        <p:scale>
          <a:sx n="79" d="100"/>
          <a:sy n="79" d="100"/>
        </p:scale>
        <p:origin x="2011" y="8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D2AA7DD-E208-49E4-9894-7292D4104C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60057E-630E-44EB-8BCD-959025B7BA67}" type="datetimeFigureOut">
              <a:rPr lang="en-US" smtClean="0"/>
              <a:t>12-Dec-17</a:t>
            </a:fld>
            <a:endParaRPr lang="en-US"/>
          </a:p>
        </p:txBody>
      </p:sp>
      <p:sp>
        <p:nvSpPr>
          <p:cNvPr id="4" name="Footer Placeholder 3">
            <a:extLst>
              <a:ext uri="{FF2B5EF4-FFF2-40B4-BE49-F238E27FC236}">
                <a16:creationId xmlns:a16="http://schemas.microsoft.com/office/drawing/2014/main" id="{0875A5E3-0C92-46A7-AC47-A1966B30CB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028664-74C5-48FB-9010-3674162BE5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50C1D-5AF3-4446-BCF7-16CD87FD6B01}" type="slidenum">
              <a:rPr lang="en-US" smtClean="0"/>
              <a:t>‹#›</a:t>
            </a:fld>
            <a:endParaRPr lang="en-US"/>
          </a:p>
        </p:txBody>
      </p:sp>
    </p:spTree>
    <p:extLst>
      <p:ext uri="{BB962C8B-B14F-4D97-AF65-F5344CB8AC3E}">
        <p14:creationId xmlns:p14="http://schemas.microsoft.com/office/powerpoint/2010/main" val="415098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612D9-9DE8-4E1C-BAEF-195CABB8D202}" type="datetimeFigureOut">
              <a:rPr lang="en-US" smtClean="0"/>
              <a:t>12-Dec-17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8A02AF-762D-4D81-A39B-EFEFC55C6C89}" type="slidenum">
              <a:rPr lang="en-US" smtClean="0"/>
              <a:t>‹#›</a:t>
            </a:fld>
            <a:endParaRPr lang="en-US"/>
          </a:p>
        </p:txBody>
      </p:sp>
    </p:spTree>
    <p:extLst>
      <p:ext uri="{BB962C8B-B14F-4D97-AF65-F5344CB8AC3E}">
        <p14:creationId xmlns:p14="http://schemas.microsoft.com/office/powerpoint/2010/main" val="1845457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development of vibrating devices (pagers and gamepads at first, smartphones nowadays, but also medical instruments or industrial tools), miniaturized ERM have been designed and produced in vast quantities. There is now a wide offer for cheap, small and robust designs of this very simple device : a DC motor with a non-symmetric mass attached to the shaft. It used to be also called « pager motor », « rumble motor », or simply « vibration motor ».</a:t>
            </a:r>
            <a:br>
              <a:rPr lang="en-US" dirty="0"/>
            </a:br>
            <a:r>
              <a:rPr lang="en-US" dirty="0"/>
              <a:t>ERM can be of various shape (cylindrical or coin, aka « pancake », see Fig. 17 and 18), with exposed or encapsulated mass. The typical diameter is of 1cm, and the typical consumption is of 50 to 100 mA. </a:t>
            </a:r>
            <a:br>
              <a:rPr lang="en-US" dirty="0"/>
            </a:br>
            <a:endParaRPr lang="en-US" dirty="0"/>
          </a:p>
        </p:txBody>
      </p:sp>
      <p:sp>
        <p:nvSpPr>
          <p:cNvPr id="4" name="Slide Number Placeholder 3"/>
          <p:cNvSpPr>
            <a:spLocks noGrp="1"/>
          </p:cNvSpPr>
          <p:nvPr>
            <p:ph type="sldNum" sz="quarter" idx="10"/>
          </p:nvPr>
        </p:nvSpPr>
        <p:spPr/>
        <p:txBody>
          <a:bodyPr/>
          <a:lstStyle/>
          <a:p>
            <a:fld id="{3F8A02AF-762D-4D81-A39B-EFEFC55C6C89}" type="slidenum">
              <a:rPr lang="en-US" smtClean="0"/>
              <a:t>3</a:t>
            </a:fld>
            <a:endParaRPr lang="en-US"/>
          </a:p>
        </p:txBody>
      </p:sp>
    </p:spTree>
    <p:extLst>
      <p:ext uri="{BB962C8B-B14F-4D97-AF65-F5344CB8AC3E}">
        <p14:creationId xmlns:p14="http://schemas.microsoft.com/office/powerpoint/2010/main" val="267390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development of vibrating devices (pagers and gamepads at first, smartphones nowadays, but also medical instruments or industrial tools), miniaturized ERM have been designed and produced in vast quantities. There is now a wide offer for cheap, small and robust designs of this very simple device : a DC motor with a non-symmetric mass attached to the shaft. It used to be also called « pager motor », « rumble motor », or simply « vibration motor ».</a:t>
            </a:r>
            <a:br>
              <a:rPr lang="en-US" dirty="0"/>
            </a:br>
            <a:r>
              <a:rPr lang="en-US" dirty="0"/>
              <a:t>ERM can be of various shape (cylindrical or coin, aka « pancake », see Fig. 17 and 18), with exposed or encapsulated mass. The typical diameter is of 1cm, and the typical consumption is of 50 to 100 mA. </a:t>
            </a:r>
            <a:br>
              <a:rPr lang="en-US" dirty="0"/>
            </a:br>
            <a:endParaRPr lang="en-US" dirty="0"/>
          </a:p>
        </p:txBody>
      </p:sp>
      <p:sp>
        <p:nvSpPr>
          <p:cNvPr id="4" name="Slide Number Placeholder 3"/>
          <p:cNvSpPr>
            <a:spLocks noGrp="1"/>
          </p:cNvSpPr>
          <p:nvPr>
            <p:ph type="sldNum" sz="quarter" idx="10"/>
          </p:nvPr>
        </p:nvSpPr>
        <p:spPr/>
        <p:txBody>
          <a:bodyPr/>
          <a:lstStyle/>
          <a:p>
            <a:fld id="{3F8A02AF-762D-4D81-A39B-EFEFC55C6C89}" type="slidenum">
              <a:rPr lang="en-US" smtClean="0"/>
              <a:t>4</a:t>
            </a:fld>
            <a:endParaRPr lang="en-US"/>
          </a:p>
        </p:txBody>
      </p:sp>
    </p:spTree>
    <p:extLst>
      <p:ext uri="{BB962C8B-B14F-4D97-AF65-F5344CB8AC3E}">
        <p14:creationId xmlns:p14="http://schemas.microsoft.com/office/powerpoint/2010/main" val="781862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development of vibrating devices (pagers and gamepads at first, smartphones nowadays, but also medical instruments or industrial tools), miniaturized ERM have been designed and produced in vast quantities. There is now a wide offer for cheap, small and robust designs of this very simple device : a DC motor with a non-symmetric mass attached to the shaft. It used to be also called « pager motor », « rumble motor », or simply « vibration motor ».</a:t>
            </a:r>
            <a:br>
              <a:rPr lang="en-US" dirty="0"/>
            </a:br>
            <a:r>
              <a:rPr lang="en-US" dirty="0"/>
              <a:t>ERM can be of various shape (cylindrical or coin, aka « pancake », see Fig. 17 and 18), with exposed or encapsulated mass. The typical diameter is of 1cm, and the typical consumption is of 50 to 100 mA. </a:t>
            </a:r>
            <a:br>
              <a:rPr lang="en-US" dirty="0"/>
            </a:br>
            <a:endParaRPr lang="en-US" dirty="0"/>
          </a:p>
        </p:txBody>
      </p:sp>
      <p:sp>
        <p:nvSpPr>
          <p:cNvPr id="4" name="Slide Number Placeholder 3"/>
          <p:cNvSpPr>
            <a:spLocks noGrp="1"/>
          </p:cNvSpPr>
          <p:nvPr>
            <p:ph type="sldNum" sz="quarter" idx="10"/>
          </p:nvPr>
        </p:nvSpPr>
        <p:spPr/>
        <p:txBody>
          <a:bodyPr/>
          <a:lstStyle/>
          <a:p>
            <a:fld id="{3F8A02AF-762D-4D81-A39B-EFEFC55C6C89}" type="slidenum">
              <a:rPr lang="en-US" smtClean="0"/>
              <a:t>5</a:t>
            </a:fld>
            <a:endParaRPr lang="en-US"/>
          </a:p>
        </p:txBody>
      </p:sp>
    </p:spTree>
    <p:extLst>
      <p:ext uri="{BB962C8B-B14F-4D97-AF65-F5344CB8AC3E}">
        <p14:creationId xmlns:p14="http://schemas.microsoft.com/office/powerpoint/2010/main" val="3988133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2C2B-ACFD-414D-8D9E-3E26AAC71F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C1C173-2F4B-4E43-8424-CF820F57A6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63F875-936D-4ADC-94E0-CB4807D19106}"/>
              </a:ext>
            </a:extLst>
          </p:cNvPr>
          <p:cNvSpPr>
            <a:spLocks noGrp="1"/>
          </p:cNvSpPr>
          <p:nvPr>
            <p:ph type="dt" sz="half" idx="10"/>
          </p:nvPr>
        </p:nvSpPr>
        <p:spPr/>
        <p:txBody>
          <a:bodyPr/>
          <a:lstStyle/>
          <a:p>
            <a:fld id="{EAA125A2-5D3F-4652-9661-1895BE155078}" type="datetimeFigureOut">
              <a:rPr lang="en-US" smtClean="0"/>
              <a:t>12-Dec-17</a:t>
            </a:fld>
            <a:endParaRPr lang="en-US"/>
          </a:p>
        </p:txBody>
      </p:sp>
      <p:sp>
        <p:nvSpPr>
          <p:cNvPr id="5" name="Footer Placeholder 4">
            <a:extLst>
              <a:ext uri="{FF2B5EF4-FFF2-40B4-BE49-F238E27FC236}">
                <a16:creationId xmlns:a16="http://schemas.microsoft.com/office/drawing/2014/main" id="{7B605968-A98C-4276-9494-D9C22149C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CEE24-D165-4BF6-82A2-BBF104C8A796}"/>
              </a:ext>
            </a:extLst>
          </p:cNvPr>
          <p:cNvSpPr>
            <a:spLocks noGrp="1"/>
          </p:cNvSpPr>
          <p:nvPr>
            <p:ph type="sldNum" sz="quarter" idx="12"/>
          </p:nvPr>
        </p:nvSpPr>
        <p:spPr/>
        <p:txBody>
          <a:bodyPr/>
          <a:lstStyle/>
          <a:p>
            <a:fld id="{F6BA862D-B1F1-45C7-9B14-1302F1686CEE}" type="slidenum">
              <a:rPr lang="en-US" smtClean="0"/>
              <a:t>‹#›</a:t>
            </a:fld>
            <a:endParaRPr lang="en-US"/>
          </a:p>
        </p:txBody>
      </p:sp>
    </p:spTree>
    <p:extLst>
      <p:ext uri="{BB962C8B-B14F-4D97-AF65-F5344CB8AC3E}">
        <p14:creationId xmlns:p14="http://schemas.microsoft.com/office/powerpoint/2010/main" val="208750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94E-B85B-4DE3-AA66-E57D633A2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EC136E-C5F7-4374-8890-38A140E7519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0A5A2-7D45-4846-AC81-4A9ACD0EDFB0}"/>
              </a:ext>
            </a:extLst>
          </p:cNvPr>
          <p:cNvSpPr>
            <a:spLocks noGrp="1"/>
          </p:cNvSpPr>
          <p:nvPr>
            <p:ph type="dt" sz="half" idx="10"/>
          </p:nvPr>
        </p:nvSpPr>
        <p:spPr/>
        <p:txBody>
          <a:bodyPr/>
          <a:lstStyle/>
          <a:p>
            <a:fld id="{EAA125A2-5D3F-4652-9661-1895BE155078}" type="datetimeFigureOut">
              <a:rPr lang="en-US" smtClean="0"/>
              <a:t>12-Dec-17</a:t>
            </a:fld>
            <a:endParaRPr lang="en-US"/>
          </a:p>
        </p:txBody>
      </p:sp>
      <p:sp>
        <p:nvSpPr>
          <p:cNvPr id="5" name="Footer Placeholder 4">
            <a:extLst>
              <a:ext uri="{FF2B5EF4-FFF2-40B4-BE49-F238E27FC236}">
                <a16:creationId xmlns:a16="http://schemas.microsoft.com/office/drawing/2014/main" id="{D303B263-5467-4FA8-8B06-A23C0DFC4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1C268-8F8C-46A3-B0A0-9C19D741279F}"/>
              </a:ext>
            </a:extLst>
          </p:cNvPr>
          <p:cNvSpPr>
            <a:spLocks noGrp="1"/>
          </p:cNvSpPr>
          <p:nvPr>
            <p:ph type="sldNum" sz="quarter" idx="12"/>
          </p:nvPr>
        </p:nvSpPr>
        <p:spPr/>
        <p:txBody>
          <a:bodyPr/>
          <a:lstStyle/>
          <a:p>
            <a:fld id="{F6BA862D-B1F1-45C7-9B14-1302F1686CEE}" type="slidenum">
              <a:rPr lang="en-US" smtClean="0"/>
              <a:t>‹#›</a:t>
            </a:fld>
            <a:endParaRPr lang="en-US"/>
          </a:p>
        </p:txBody>
      </p:sp>
    </p:spTree>
    <p:extLst>
      <p:ext uri="{BB962C8B-B14F-4D97-AF65-F5344CB8AC3E}">
        <p14:creationId xmlns:p14="http://schemas.microsoft.com/office/powerpoint/2010/main" val="405215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D63048-A830-438B-B3EC-0E4081161D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47377B-303C-4B3A-87DB-AADCA3CFA5B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5DCA5-19B4-4CBB-BF91-35095CDE4AB1}"/>
              </a:ext>
            </a:extLst>
          </p:cNvPr>
          <p:cNvSpPr>
            <a:spLocks noGrp="1"/>
          </p:cNvSpPr>
          <p:nvPr>
            <p:ph type="dt" sz="half" idx="10"/>
          </p:nvPr>
        </p:nvSpPr>
        <p:spPr/>
        <p:txBody>
          <a:bodyPr/>
          <a:lstStyle/>
          <a:p>
            <a:fld id="{EAA125A2-5D3F-4652-9661-1895BE155078}" type="datetimeFigureOut">
              <a:rPr lang="en-US" smtClean="0"/>
              <a:t>12-Dec-17</a:t>
            </a:fld>
            <a:endParaRPr lang="en-US"/>
          </a:p>
        </p:txBody>
      </p:sp>
      <p:sp>
        <p:nvSpPr>
          <p:cNvPr id="5" name="Footer Placeholder 4">
            <a:extLst>
              <a:ext uri="{FF2B5EF4-FFF2-40B4-BE49-F238E27FC236}">
                <a16:creationId xmlns:a16="http://schemas.microsoft.com/office/drawing/2014/main" id="{559EA550-A733-4235-BC1B-5E5288343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C1B2C-8C12-4C01-A5AA-1D60793D0546}"/>
              </a:ext>
            </a:extLst>
          </p:cNvPr>
          <p:cNvSpPr>
            <a:spLocks noGrp="1"/>
          </p:cNvSpPr>
          <p:nvPr>
            <p:ph type="sldNum" sz="quarter" idx="12"/>
          </p:nvPr>
        </p:nvSpPr>
        <p:spPr/>
        <p:txBody>
          <a:bodyPr/>
          <a:lstStyle/>
          <a:p>
            <a:fld id="{F6BA862D-B1F1-45C7-9B14-1302F1686CEE}" type="slidenum">
              <a:rPr lang="en-US" smtClean="0"/>
              <a:t>‹#›</a:t>
            </a:fld>
            <a:endParaRPr lang="en-US"/>
          </a:p>
        </p:txBody>
      </p:sp>
    </p:spTree>
    <p:extLst>
      <p:ext uri="{BB962C8B-B14F-4D97-AF65-F5344CB8AC3E}">
        <p14:creationId xmlns:p14="http://schemas.microsoft.com/office/powerpoint/2010/main" val="3024909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72F0-ABCE-4F49-9B9F-6A763F6E3853}"/>
              </a:ext>
            </a:extLst>
          </p:cNvPr>
          <p:cNvSpPr>
            <a:spLocks noGrp="1"/>
          </p:cNvSpPr>
          <p:nvPr>
            <p:ph type="title"/>
          </p:nvPr>
        </p:nvSpPr>
        <p:spPr/>
        <p:txBody>
          <a:bodyPr/>
          <a:lstStyle>
            <a:lvl1pPr>
              <a:defRPr>
                <a:solidFill>
                  <a:srgbClr val="D99D42"/>
                </a:solidFill>
                <a:latin typeface="Georgia" panose="02040502050405020303"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20FD46F6-01E0-47B2-841F-9D16EAD529FE}"/>
              </a:ext>
            </a:extLst>
          </p:cNvPr>
          <p:cNvSpPr>
            <a:spLocks noGrp="1"/>
          </p:cNvSpPr>
          <p:nvPr>
            <p:ph idx="1"/>
          </p:nvPr>
        </p:nvSpPr>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7819BBE-826A-42D5-8D0E-BD75103086B2}"/>
              </a:ext>
            </a:extLst>
          </p:cNvPr>
          <p:cNvSpPr>
            <a:spLocks noGrp="1"/>
          </p:cNvSpPr>
          <p:nvPr>
            <p:ph type="dt" sz="half" idx="10"/>
          </p:nvPr>
        </p:nvSpPr>
        <p:spPr/>
        <p:txBody>
          <a:bodyPr/>
          <a:lstStyle/>
          <a:p>
            <a:fld id="{EAA125A2-5D3F-4652-9661-1895BE155078}" type="datetimeFigureOut">
              <a:rPr lang="en-US" smtClean="0"/>
              <a:t>12-Dec-17</a:t>
            </a:fld>
            <a:endParaRPr lang="en-US"/>
          </a:p>
        </p:txBody>
      </p:sp>
      <p:sp>
        <p:nvSpPr>
          <p:cNvPr id="5" name="Footer Placeholder 4">
            <a:extLst>
              <a:ext uri="{FF2B5EF4-FFF2-40B4-BE49-F238E27FC236}">
                <a16:creationId xmlns:a16="http://schemas.microsoft.com/office/drawing/2014/main" id="{CBD001A8-BD02-4321-96D2-FA46704BD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942B0-E716-4645-A6A7-6CCDDAB3EACC}"/>
              </a:ext>
            </a:extLst>
          </p:cNvPr>
          <p:cNvSpPr>
            <a:spLocks noGrp="1"/>
          </p:cNvSpPr>
          <p:nvPr>
            <p:ph type="sldNum" sz="quarter" idx="12"/>
          </p:nvPr>
        </p:nvSpPr>
        <p:spPr/>
        <p:txBody>
          <a:bodyPr/>
          <a:lstStyle/>
          <a:p>
            <a:fld id="{F6BA862D-B1F1-45C7-9B14-1302F1686CEE}" type="slidenum">
              <a:rPr lang="en-US" smtClean="0"/>
              <a:t>‹#›</a:t>
            </a:fld>
            <a:endParaRPr lang="en-US"/>
          </a:p>
        </p:txBody>
      </p:sp>
    </p:spTree>
    <p:extLst>
      <p:ext uri="{BB962C8B-B14F-4D97-AF65-F5344CB8AC3E}">
        <p14:creationId xmlns:p14="http://schemas.microsoft.com/office/powerpoint/2010/main" val="148006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1C91-5DF0-4AAE-942E-78A686B89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855719-82A3-4384-A7F3-FE5BA3BE0C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4B5C6E-47F6-41A8-9056-B538C6AFFD12}"/>
              </a:ext>
            </a:extLst>
          </p:cNvPr>
          <p:cNvSpPr>
            <a:spLocks noGrp="1"/>
          </p:cNvSpPr>
          <p:nvPr>
            <p:ph type="dt" sz="half" idx="10"/>
          </p:nvPr>
        </p:nvSpPr>
        <p:spPr/>
        <p:txBody>
          <a:bodyPr/>
          <a:lstStyle/>
          <a:p>
            <a:fld id="{EAA125A2-5D3F-4652-9661-1895BE155078}" type="datetimeFigureOut">
              <a:rPr lang="en-US" smtClean="0"/>
              <a:t>12-Dec-17</a:t>
            </a:fld>
            <a:endParaRPr lang="en-US"/>
          </a:p>
        </p:txBody>
      </p:sp>
      <p:sp>
        <p:nvSpPr>
          <p:cNvPr id="5" name="Footer Placeholder 4">
            <a:extLst>
              <a:ext uri="{FF2B5EF4-FFF2-40B4-BE49-F238E27FC236}">
                <a16:creationId xmlns:a16="http://schemas.microsoft.com/office/drawing/2014/main" id="{DA580B5F-A308-4AF5-9711-99DFA08A9B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EB5E1-52A0-431F-B5DB-B4EBB7A18303}"/>
              </a:ext>
            </a:extLst>
          </p:cNvPr>
          <p:cNvSpPr>
            <a:spLocks noGrp="1"/>
          </p:cNvSpPr>
          <p:nvPr>
            <p:ph type="sldNum" sz="quarter" idx="12"/>
          </p:nvPr>
        </p:nvSpPr>
        <p:spPr/>
        <p:txBody>
          <a:bodyPr/>
          <a:lstStyle/>
          <a:p>
            <a:fld id="{F6BA862D-B1F1-45C7-9B14-1302F1686CEE}" type="slidenum">
              <a:rPr lang="en-US" smtClean="0"/>
              <a:t>‹#›</a:t>
            </a:fld>
            <a:endParaRPr lang="en-US"/>
          </a:p>
        </p:txBody>
      </p:sp>
    </p:spTree>
    <p:extLst>
      <p:ext uri="{BB962C8B-B14F-4D97-AF65-F5344CB8AC3E}">
        <p14:creationId xmlns:p14="http://schemas.microsoft.com/office/powerpoint/2010/main" val="4099537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A1A4-254D-4EDB-9248-3865393BD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D9745B-0082-4577-9A17-A33F5511F1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DB58A7-E6DF-423B-90E5-F03795B86C0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2AD61C-19AC-4EF7-A411-620E07D5CA04}"/>
              </a:ext>
            </a:extLst>
          </p:cNvPr>
          <p:cNvSpPr>
            <a:spLocks noGrp="1"/>
          </p:cNvSpPr>
          <p:nvPr>
            <p:ph type="dt" sz="half" idx="10"/>
          </p:nvPr>
        </p:nvSpPr>
        <p:spPr/>
        <p:txBody>
          <a:bodyPr/>
          <a:lstStyle/>
          <a:p>
            <a:fld id="{EAA125A2-5D3F-4652-9661-1895BE155078}" type="datetimeFigureOut">
              <a:rPr lang="en-US" smtClean="0"/>
              <a:t>12-Dec-17</a:t>
            </a:fld>
            <a:endParaRPr lang="en-US"/>
          </a:p>
        </p:txBody>
      </p:sp>
      <p:sp>
        <p:nvSpPr>
          <p:cNvPr id="6" name="Footer Placeholder 5">
            <a:extLst>
              <a:ext uri="{FF2B5EF4-FFF2-40B4-BE49-F238E27FC236}">
                <a16:creationId xmlns:a16="http://schemas.microsoft.com/office/drawing/2014/main" id="{EEAF2A76-FEEA-416F-A973-AF44278E9E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13B042-D461-48A6-A03D-228B07F5DC7A}"/>
              </a:ext>
            </a:extLst>
          </p:cNvPr>
          <p:cNvSpPr>
            <a:spLocks noGrp="1"/>
          </p:cNvSpPr>
          <p:nvPr>
            <p:ph type="sldNum" sz="quarter" idx="12"/>
          </p:nvPr>
        </p:nvSpPr>
        <p:spPr/>
        <p:txBody>
          <a:bodyPr/>
          <a:lstStyle/>
          <a:p>
            <a:fld id="{F6BA862D-B1F1-45C7-9B14-1302F1686CEE}" type="slidenum">
              <a:rPr lang="en-US" smtClean="0"/>
              <a:t>‹#›</a:t>
            </a:fld>
            <a:endParaRPr lang="en-US"/>
          </a:p>
        </p:txBody>
      </p:sp>
    </p:spTree>
    <p:extLst>
      <p:ext uri="{BB962C8B-B14F-4D97-AF65-F5344CB8AC3E}">
        <p14:creationId xmlns:p14="http://schemas.microsoft.com/office/powerpoint/2010/main" val="1337888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4AB4-6586-4044-BF0B-AE47349955E0}"/>
              </a:ext>
            </a:extLst>
          </p:cNvPr>
          <p:cNvSpPr>
            <a:spLocks noGrp="1"/>
          </p:cNvSpPr>
          <p:nvPr>
            <p:ph type="title"/>
          </p:nvPr>
        </p:nvSpPr>
        <p:spPr>
          <a:xfrm>
            <a:off x="839788" y="365125"/>
            <a:ext cx="10515600" cy="1325563"/>
          </a:xfrm>
        </p:spPr>
        <p:txBody>
          <a:bodyPr/>
          <a:lstStyle>
            <a:lvl1pPr>
              <a:defRPr>
                <a:solidFill>
                  <a:srgbClr val="D99D42"/>
                </a:solidFill>
                <a:latin typeface="Calisto MT" panose="02040603050505030304" pitchFamily="18"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AEC6FFCB-179A-4D04-B15F-4856D2C8FE37}"/>
              </a:ext>
            </a:extLst>
          </p:cNvPr>
          <p:cNvSpPr>
            <a:spLocks noGrp="1"/>
          </p:cNvSpPr>
          <p:nvPr>
            <p:ph type="body" idx="1"/>
          </p:nvPr>
        </p:nvSpPr>
        <p:spPr>
          <a:xfrm>
            <a:off x="839788" y="1681163"/>
            <a:ext cx="5157787" cy="823912"/>
          </a:xfrm>
        </p:spPr>
        <p:txBody>
          <a:bodyPr anchor="b">
            <a:noAutofit/>
          </a:bodyPr>
          <a:lstStyle>
            <a:lvl1pPr marL="0" indent="0" algn="ctr">
              <a:buNone/>
              <a:defRPr sz="3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8B85EAA9-4F2D-424B-88AF-ECE8A267D793}"/>
              </a:ext>
            </a:extLst>
          </p:cNvPr>
          <p:cNvSpPr>
            <a:spLocks noGrp="1"/>
          </p:cNvSpPr>
          <p:nvPr>
            <p:ph sz="half" idx="2"/>
          </p:nvPr>
        </p:nvSpPr>
        <p:spPr>
          <a:xfrm>
            <a:off x="839788" y="2505075"/>
            <a:ext cx="5157787" cy="3684588"/>
          </a:xfrm>
        </p:spPr>
        <p:txBody>
          <a:bodyPr/>
          <a:lstStyle>
            <a:lvl1pPr algn="ctr">
              <a:defRPr/>
            </a:lvl1pPr>
            <a:lvl2pPr algn="ctr">
              <a:defRPr/>
            </a:lvl2pPr>
            <a:lvl3pPr algn="ctr">
              <a:defRPr/>
            </a:lvl3pPr>
            <a:lvl4pPr algn="ctr">
              <a:defRPr/>
            </a:lvl4pPr>
            <a:lvl5pPr algn="ct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7A6FED9-72E8-49AE-AEFB-88E05555F13B}"/>
              </a:ext>
            </a:extLst>
          </p:cNvPr>
          <p:cNvSpPr>
            <a:spLocks noGrp="1"/>
          </p:cNvSpPr>
          <p:nvPr>
            <p:ph type="body" sz="quarter" idx="3"/>
          </p:nvPr>
        </p:nvSpPr>
        <p:spPr>
          <a:xfrm>
            <a:off x="6172200" y="1681163"/>
            <a:ext cx="5183188" cy="823912"/>
          </a:xfrm>
        </p:spPr>
        <p:txBody>
          <a:bodyPr anchor="b">
            <a:normAutofit/>
          </a:bodyPr>
          <a:lstStyle>
            <a:lvl1pPr marL="0" indent="0" algn="ctr">
              <a:buNone/>
              <a:defRPr sz="3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7CD2BA0-D33B-4287-964F-C18FF7F6734C}"/>
              </a:ext>
            </a:extLst>
          </p:cNvPr>
          <p:cNvSpPr>
            <a:spLocks noGrp="1"/>
          </p:cNvSpPr>
          <p:nvPr>
            <p:ph sz="quarter" idx="4"/>
          </p:nvPr>
        </p:nvSpPr>
        <p:spPr>
          <a:xfrm>
            <a:off x="6172200" y="2505075"/>
            <a:ext cx="5183188" cy="3684588"/>
          </a:xfrm>
        </p:spPr>
        <p:txBody>
          <a:bodyPr/>
          <a:lstStyle>
            <a:lvl1pPr algn="ctr">
              <a:defRPr/>
            </a:lvl1pPr>
            <a:lvl2pPr algn="ctr">
              <a:defRPr/>
            </a:lvl2pPr>
            <a:lvl3pPr algn="ctr">
              <a:defRPr/>
            </a:lvl3pPr>
            <a:lvl4pPr algn="ctr">
              <a:defRPr/>
            </a:lvl4pPr>
            <a:lvl5pPr algn="ct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73E06-2C7E-42DE-82C3-2ED77B911AA8}"/>
              </a:ext>
            </a:extLst>
          </p:cNvPr>
          <p:cNvSpPr>
            <a:spLocks noGrp="1"/>
          </p:cNvSpPr>
          <p:nvPr>
            <p:ph type="dt" sz="half" idx="10"/>
          </p:nvPr>
        </p:nvSpPr>
        <p:spPr/>
        <p:txBody>
          <a:bodyPr/>
          <a:lstStyle/>
          <a:p>
            <a:fld id="{EAA125A2-5D3F-4652-9661-1895BE155078}" type="datetimeFigureOut">
              <a:rPr lang="en-US" smtClean="0"/>
              <a:t>12-Dec-17</a:t>
            </a:fld>
            <a:endParaRPr lang="en-US"/>
          </a:p>
        </p:txBody>
      </p:sp>
      <p:sp>
        <p:nvSpPr>
          <p:cNvPr id="8" name="Footer Placeholder 7">
            <a:extLst>
              <a:ext uri="{FF2B5EF4-FFF2-40B4-BE49-F238E27FC236}">
                <a16:creationId xmlns:a16="http://schemas.microsoft.com/office/drawing/2014/main" id="{718E201C-7938-49F7-B7E5-0F6AF391F2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0A6B93-D229-480D-80CB-75F2AD370B66}"/>
              </a:ext>
            </a:extLst>
          </p:cNvPr>
          <p:cNvSpPr>
            <a:spLocks noGrp="1"/>
          </p:cNvSpPr>
          <p:nvPr>
            <p:ph type="sldNum" sz="quarter" idx="12"/>
          </p:nvPr>
        </p:nvSpPr>
        <p:spPr/>
        <p:txBody>
          <a:bodyPr/>
          <a:lstStyle/>
          <a:p>
            <a:fld id="{F6BA862D-B1F1-45C7-9B14-1302F1686CEE}" type="slidenum">
              <a:rPr lang="en-US" smtClean="0"/>
              <a:t>‹#›</a:t>
            </a:fld>
            <a:endParaRPr lang="en-US"/>
          </a:p>
        </p:txBody>
      </p:sp>
    </p:spTree>
    <p:extLst>
      <p:ext uri="{BB962C8B-B14F-4D97-AF65-F5344CB8AC3E}">
        <p14:creationId xmlns:p14="http://schemas.microsoft.com/office/powerpoint/2010/main" val="384485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E6257-1D0A-45E2-9479-CD1420A002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28936-62A0-4411-8A5E-5C4EDEA6D005}"/>
              </a:ext>
            </a:extLst>
          </p:cNvPr>
          <p:cNvSpPr>
            <a:spLocks noGrp="1"/>
          </p:cNvSpPr>
          <p:nvPr>
            <p:ph type="dt" sz="half" idx="10"/>
          </p:nvPr>
        </p:nvSpPr>
        <p:spPr/>
        <p:txBody>
          <a:bodyPr/>
          <a:lstStyle/>
          <a:p>
            <a:fld id="{EAA125A2-5D3F-4652-9661-1895BE155078}" type="datetimeFigureOut">
              <a:rPr lang="en-US" smtClean="0"/>
              <a:t>12-Dec-17</a:t>
            </a:fld>
            <a:endParaRPr lang="en-US"/>
          </a:p>
        </p:txBody>
      </p:sp>
      <p:sp>
        <p:nvSpPr>
          <p:cNvPr id="4" name="Footer Placeholder 3">
            <a:extLst>
              <a:ext uri="{FF2B5EF4-FFF2-40B4-BE49-F238E27FC236}">
                <a16:creationId xmlns:a16="http://schemas.microsoft.com/office/drawing/2014/main" id="{96403F2B-B68D-4A2F-9A73-B942DB999B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BC5530-60CD-4F6F-9CB9-A783AE8CA7C7}"/>
              </a:ext>
            </a:extLst>
          </p:cNvPr>
          <p:cNvSpPr>
            <a:spLocks noGrp="1"/>
          </p:cNvSpPr>
          <p:nvPr>
            <p:ph type="sldNum" sz="quarter" idx="12"/>
          </p:nvPr>
        </p:nvSpPr>
        <p:spPr/>
        <p:txBody>
          <a:bodyPr/>
          <a:lstStyle/>
          <a:p>
            <a:fld id="{F6BA862D-B1F1-45C7-9B14-1302F1686CEE}" type="slidenum">
              <a:rPr lang="en-US" smtClean="0"/>
              <a:t>‹#›</a:t>
            </a:fld>
            <a:endParaRPr lang="en-US"/>
          </a:p>
        </p:txBody>
      </p:sp>
    </p:spTree>
    <p:extLst>
      <p:ext uri="{BB962C8B-B14F-4D97-AF65-F5344CB8AC3E}">
        <p14:creationId xmlns:p14="http://schemas.microsoft.com/office/powerpoint/2010/main" val="1020879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0B6557-C9D3-4222-81B7-97F3EB642933}"/>
              </a:ext>
            </a:extLst>
          </p:cNvPr>
          <p:cNvSpPr>
            <a:spLocks noGrp="1"/>
          </p:cNvSpPr>
          <p:nvPr>
            <p:ph type="dt" sz="half" idx="10"/>
          </p:nvPr>
        </p:nvSpPr>
        <p:spPr/>
        <p:txBody>
          <a:bodyPr/>
          <a:lstStyle/>
          <a:p>
            <a:fld id="{EAA125A2-5D3F-4652-9661-1895BE155078}" type="datetimeFigureOut">
              <a:rPr lang="en-US" smtClean="0"/>
              <a:t>12-Dec-17</a:t>
            </a:fld>
            <a:endParaRPr lang="en-US"/>
          </a:p>
        </p:txBody>
      </p:sp>
      <p:sp>
        <p:nvSpPr>
          <p:cNvPr id="3" name="Footer Placeholder 2">
            <a:extLst>
              <a:ext uri="{FF2B5EF4-FFF2-40B4-BE49-F238E27FC236}">
                <a16:creationId xmlns:a16="http://schemas.microsoft.com/office/drawing/2014/main" id="{1A55BCF0-87FD-4C38-A97E-B2975CE2C8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E6275-9F7A-4BE1-A52C-A7D825BFEBB1}"/>
              </a:ext>
            </a:extLst>
          </p:cNvPr>
          <p:cNvSpPr>
            <a:spLocks noGrp="1"/>
          </p:cNvSpPr>
          <p:nvPr>
            <p:ph type="sldNum" sz="quarter" idx="12"/>
          </p:nvPr>
        </p:nvSpPr>
        <p:spPr/>
        <p:txBody>
          <a:bodyPr/>
          <a:lstStyle/>
          <a:p>
            <a:fld id="{F6BA862D-B1F1-45C7-9B14-1302F1686CEE}" type="slidenum">
              <a:rPr lang="en-US" smtClean="0"/>
              <a:t>‹#›</a:t>
            </a:fld>
            <a:endParaRPr lang="en-US"/>
          </a:p>
        </p:txBody>
      </p:sp>
    </p:spTree>
    <p:extLst>
      <p:ext uri="{BB962C8B-B14F-4D97-AF65-F5344CB8AC3E}">
        <p14:creationId xmlns:p14="http://schemas.microsoft.com/office/powerpoint/2010/main" val="188071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AA7B-5B13-4049-9A6D-D02D2F54C7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E576DF-493B-4180-B077-59925CCDE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EBD159-2B7E-4F8B-92E2-45501C5DD4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29721A-4F1B-4C25-82AD-AF24F6B7D444}"/>
              </a:ext>
            </a:extLst>
          </p:cNvPr>
          <p:cNvSpPr>
            <a:spLocks noGrp="1"/>
          </p:cNvSpPr>
          <p:nvPr>
            <p:ph type="dt" sz="half" idx="10"/>
          </p:nvPr>
        </p:nvSpPr>
        <p:spPr/>
        <p:txBody>
          <a:bodyPr/>
          <a:lstStyle/>
          <a:p>
            <a:fld id="{EAA125A2-5D3F-4652-9661-1895BE155078}" type="datetimeFigureOut">
              <a:rPr lang="en-US" smtClean="0"/>
              <a:t>12-Dec-17</a:t>
            </a:fld>
            <a:endParaRPr lang="en-US"/>
          </a:p>
        </p:txBody>
      </p:sp>
      <p:sp>
        <p:nvSpPr>
          <p:cNvPr id="6" name="Footer Placeholder 5">
            <a:extLst>
              <a:ext uri="{FF2B5EF4-FFF2-40B4-BE49-F238E27FC236}">
                <a16:creationId xmlns:a16="http://schemas.microsoft.com/office/drawing/2014/main" id="{22BDD74C-0124-48C2-AD57-644F710FD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E98FC7-F6BE-41DC-9127-258084D77A3E}"/>
              </a:ext>
            </a:extLst>
          </p:cNvPr>
          <p:cNvSpPr>
            <a:spLocks noGrp="1"/>
          </p:cNvSpPr>
          <p:nvPr>
            <p:ph type="sldNum" sz="quarter" idx="12"/>
          </p:nvPr>
        </p:nvSpPr>
        <p:spPr/>
        <p:txBody>
          <a:bodyPr/>
          <a:lstStyle/>
          <a:p>
            <a:fld id="{F6BA862D-B1F1-45C7-9B14-1302F1686CEE}" type="slidenum">
              <a:rPr lang="en-US" smtClean="0"/>
              <a:t>‹#›</a:t>
            </a:fld>
            <a:endParaRPr lang="en-US"/>
          </a:p>
        </p:txBody>
      </p:sp>
    </p:spTree>
    <p:extLst>
      <p:ext uri="{BB962C8B-B14F-4D97-AF65-F5344CB8AC3E}">
        <p14:creationId xmlns:p14="http://schemas.microsoft.com/office/powerpoint/2010/main" val="3890743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92CA-07A8-490C-BAE0-ADF1F0645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8FB14F-754B-4E63-BC8F-5DB2CC8321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92E16A-D065-4405-A438-2409D4E0B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206608-E516-4AB6-A64C-A9E5C57E958A}"/>
              </a:ext>
            </a:extLst>
          </p:cNvPr>
          <p:cNvSpPr>
            <a:spLocks noGrp="1"/>
          </p:cNvSpPr>
          <p:nvPr>
            <p:ph type="dt" sz="half" idx="10"/>
          </p:nvPr>
        </p:nvSpPr>
        <p:spPr/>
        <p:txBody>
          <a:bodyPr/>
          <a:lstStyle/>
          <a:p>
            <a:fld id="{EAA125A2-5D3F-4652-9661-1895BE155078}" type="datetimeFigureOut">
              <a:rPr lang="en-US" smtClean="0"/>
              <a:t>12-Dec-17</a:t>
            </a:fld>
            <a:endParaRPr lang="en-US"/>
          </a:p>
        </p:txBody>
      </p:sp>
      <p:sp>
        <p:nvSpPr>
          <p:cNvPr id="6" name="Footer Placeholder 5">
            <a:extLst>
              <a:ext uri="{FF2B5EF4-FFF2-40B4-BE49-F238E27FC236}">
                <a16:creationId xmlns:a16="http://schemas.microsoft.com/office/drawing/2014/main" id="{CE384E68-D732-466D-8BC1-E44E1C8955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71B136-5DB6-4AC0-91B5-DD89F4E80CF9}"/>
              </a:ext>
            </a:extLst>
          </p:cNvPr>
          <p:cNvSpPr>
            <a:spLocks noGrp="1"/>
          </p:cNvSpPr>
          <p:nvPr>
            <p:ph type="sldNum" sz="quarter" idx="12"/>
          </p:nvPr>
        </p:nvSpPr>
        <p:spPr/>
        <p:txBody>
          <a:bodyPr/>
          <a:lstStyle/>
          <a:p>
            <a:fld id="{F6BA862D-B1F1-45C7-9B14-1302F1686CEE}" type="slidenum">
              <a:rPr lang="en-US" smtClean="0"/>
              <a:t>‹#›</a:t>
            </a:fld>
            <a:endParaRPr lang="en-US"/>
          </a:p>
        </p:txBody>
      </p:sp>
    </p:spTree>
    <p:extLst>
      <p:ext uri="{BB962C8B-B14F-4D97-AF65-F5344CB8AC3E}">
        <p14:creationId xmlns:p14="http://schemas.microsoft.com/office/powerpoint/2010/main" val="3775806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F153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C4B020-E65B-4ADD-8CA1-C534D1A164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D9C796-5AF5-4FAB-91E2-1148177CF8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15E7DA-BC1C-4421-B185-AA06D7E372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A125A2-5D3F-4652-9661-1895BE155078}" type="datetimeFigureOut">
              <a:rPr lang="en-US" smtClean="0"/>
              <a:t>12-Dec-17</a:t>
            </a:fld>
            <a:endParaRPr lang="en-US"/>
          </a:p>
        </p:txBody>
      </p:sp>
      <p:sp>
        <p:nvSpPr>
          <p:cNvPr id="5" name="Footer Placeholder 4">
            <a:extLst>
              <a:ext uri="{FF2B5EF4-FFF2-40B4-BE49-F238E27FC236}">
                <a16:creationId xmlns:a16="http://schemas.microsoft.com/office/drawing/2014/main" id="{F35321CA-5105-437A-911B-A87D5A5C48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5BE8F7-5973-4326-B5F2-A29996A6BE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BA862D-B1F1-45C7-9B14-1302F1686CEE}" type="slidenum">
              <a:rPr lang="en-US" smtClean="0"/>
              <a:t>‹#›</a:t>
            </a:fld>
            <a:endParaRPr lang="en-US"/>
          </a:p>
        </p:txBody>
      </p:sp>
    </p:spTree>
    <p:extLst>
      <p:ext uri="{BB962C8B-B14F-4D97-AF65-F5344CB8AC3E}">
        <p14:creationId xmlns:p14="http://schemas.microsoft.com/office/powerpoint/2010/main" val="2437164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D99D42"/>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D99D42"/>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D99D42"/>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D99D42"/>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D99D42"/>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D99D42"/>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xy"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9D2B7-C9EF-47A1-9E1E-FB4360DF2A52}"/>
              </a:ext>
            </a:extLst>
          </p:cNvPr>
          <p:cNvSpPr>
            <a:spLocks noGrp="1"/>
          </p:cNvSpPr>
          <p:nvPr>
            <p:ph type="ctrTitle"/>
          </p:nvPr>
        </p:nvSpPr>
        <p:spPr>
          <a:xfrm>
            <a:off x="367748" y="139147"/>
            <a:ext cx="11456504" cy="6062870"/>
          </a:xfrm>
          <a:effectLst>
            <a:outerShdw blurRad="50800" dist="38100" dir="13500000" algn="br" rotWithShape="0">
              <a:prstClr val="black">
                <a:alpha val="40000"/>
              </a:prstClr>
            </a:outerShdw>
          </a:effectLst>
        </p:spPr>
        <p:txBody>
          <a:bodyPr>
            <a:normAutofit/>
          </a:bodyPr>
          <a:lstStyle/>
          <a:p>
            <a:r>
              <a:rPr lang="fr-FR" sz="8800" b="1" dirty="0">
                <a:solidFill>
                  <a:srgbClr val="CC0099"/>
                </a:solidFill>
                <a:effectLst>
                  <a:outerShdw blurRad="50800" dist="38100" dir="13500000" algn="br" rotWithShape="0">
                    <a:schemeClr val="bg1">
                      <a:alpha val="80000"/>
                    </a:schemeClr>
                  </a:outerShdw>
                </a:effectLst>
              </a:rPr>
              <a:t>Atelier </a:t>
            </a:r>
            <a:br>
              <a:rPr lang="fr-FR" sz="8800" b="1" dirty="0">
                <a:solidFill>
                  <a:srgbClr val="CC0099"/>
                </a:solidFill>
                <a:effectLst>
                  <a:outerShdw blurRad="50800" dist="38100" dir="13500000" algn="br" rotWithShape="0">
                    <a:schemeClr val="bg1">
                      <a:alpha val="80000"/>
                    </a:schemeClr>
                  </a:outerShdw>
                </a:effectLst>
              </a:rPr>
            </a:br>
            <a:r>
              <a:rPr lang="fr-FR" sz="8800" b="1" dirty="0">
                <a:solidFill>
                  <a:srgbClr val="CC0099"/>
                </a:solidFill>
                <a:effectLst>
                  <a:outerShdw blurRad="50800" dist="38100" dir="13500000" algn="br" rotWithShape="0">
                    <a:schemeClr val="bg1">
                      <a:alpha val="80000"/>
                    </a:schemeClr>
                  </a:outerShdw>
                </a:effectLst>
              </a:rPr>
              <a:t>« </a:t>
            </a:r>
            <a:r>
              <a:rPr lang="fr-FR" sz="8800" b="1" dirty="0" err="1">
                <a:solidFill>
                  <a:srgbClr val="CC0099"/>
                </a:solidFill>
                <a:effectLst>
                  <a:outerShdw blurRad="50800" dist="38100" dir="13500000" algn="br" rotWithShape="0">
                    <a:schemeClr val="bg1">
                      <a:alpha val="80000"/>
                    </a:schemeClr>
                  </a:outerShdw>
                </a:effectLst>
              </a:rPr>
              <a:t>Hacke</a:t>
            </a:r>
            <a:r>
              <a:rPr lang="fr-FR" sz="8800" b="1" dirty="0">
                <a:solidFill>
                  <a:srgbClr val="CC0099"/>
                </a:solidFill>
                <a:effectLst>
                  <a:outerShdw blurRad="50800" dist="38100" dir="13500000" algn="br" rotWithShape="0">
                    <a:schemeClr val="bg1">
                      <a:alpha val="80000"/>
                    </a:schemeClr>
                  </a:outerShdw>
                </a:effectLst>
              </a:rPr>
              <a:t> ton vibro »</a:t>
            </a:r>
            <a:br>
              <a:rPr lang="fr-FR" sz="7200" b="1" dirty="0">
                <a:solidFill>
                  <a:srgbClr val="CC0099"/>
                </a:solidFill>
                <a:effectLst>
                  <a:outerShdw blurRad="50800" dist="38100" dir="13500000" algn="br" rotWithShape="0">
                    <a:schemeClr val="bg1">
                      <a:alpha val="80000"/>
                    </a:schemeClr>
                  </a:outerShdw>
                </a:effectLst>
              </a:rPr>
            </a:br>
            <a:br>
              <a:rPr lang="fr-FR" sz="7200" b="1" dirty="0">
                <a:solidFill>
                  <a:srgbClr val="CC0099"/>
                </a:solidFill>
                <a:effectLst>
                  <a:outerShdw blurRad="50800" dist="38100" dir="13500000" algn="br" rotWithShape="0">
                    <a:schemeClr val="bg1">
                      <a:alpha val="80000"/>
                    </a:schemeClr>
                  </a:outerShdw>
                </a:effectLst>
              </a:rPr>
            </a:br>
            <a:r>
              <a:rPr lang="fr-FR" sz="7200" b="1" dirty="0">
                <a:solidFill>
                  <a:srgbClr val="CC0099"/>
                </a:solidFill>
                <a:effectLst>
                  <a:outerShdw blurRad="50800" dist="38100" dir="13500000" algn="br" rotWithShape="0">
                    <a:schemeClr val="bg1">
                      <a:alpha val="80000"/>
                    </a:schemeClr>
                  </a:outerShdw>
                </a:effectLst>
              </a:rPr>
              <a:t>ND4J </a:t>
            </a:r>
            <a:r>
              <a:rPr lang="fr-FR" sz="7200" b="1" dirty="0" err="1">
                <a:solidFill>
                  <a:srgbClr val="CC0099"/>
                </a:solidFill>
                <a:effectLst>
                  <a:outerShdw blurRad="50800" dist="38100" dir="13500000" algn="br" rotWithShape="0">
                    <a:schemeClr val="bg1">
                      <a:alpha val="80000"/>
                    </a:schemeClr>
                  </a:outerShdw>
                </a:effectLst>
              </a:rPr>
              <a:t>Sexclame</a:t>
            </a:r>
            <a:r>
              <a:rPr lang="fr-FR" sz="7200" b="1" dirty="0">
                <a:solidFill>
                  <a:srgbClr val="CC0099"/>
                </a:solidFill>
                <a:effectLst>
                  <a:outerShdw blurRad="50800" dist="38100" dir="13500000" algn="br" rotWithShape="0">
                    <a:schemeClr val="bg1">
                      <a:alpha val="80000"/>
                    </a:schemeClr>
                  </a:outerShdw>
                </a:effectLst>
              </a:rPr>
              <a:t>!</a:t>
            </a:r>
            <a:br>
              <a:rPr lang="fr-FR" sz="7200" b="1" dirty="0">
                <a:solidFill>
                  <a:srgbClr val="CC0099"/>
                </a:solidFill>
                <a:effectLst>
                  <a:outerShdw blurRad="50800" dist="38100" dir="13500000" algn="br" rotWithShape="0">
                    <a:schemeClr val="bg1">
                      <a:alpha val="80000"/>
                    </a:schemeClr>
                  </a:outerShdw>
                </a:effectLst>
              </a:rPr>
            </a:br>
            <a:br>
              <a:rPr lang="fr-FR" sz="2400" b="1" dirty="0">
                <a:solidFill>
                  <a:srgbClr val="CC0099"/>
                </a:solidFill>
                <a:effectLst>
                  <a:outerShdw blurRad="50800" dist="38100" dir="13500000" algn="br" rotWithShape="0">
                    <a:schemeClr val="bg1">
                      <a:alpha val="80000"/>
                    </a:schemeClr>
                  </a:outerShdw>
                </a:effectLst>
              </a:rPr>
            </a:br>
            <a:r>
              <a:rPr lang="fr-FR" sz="2400" b="1" dirty="0">
                <a:solidFill>
                  <a:srgbClr val="CC0099"/>
                </a:solidFill>
                <a:effectLst>
                  <a:outerShdw blurRad="50800" dist="38100" dir="13500000" algn="br" rotWithShape="0">
                    <a:schemeClr val="bg1">
                      <a:alpha val="80000"/>
                    </a:schemeClr>
                  </a:outerShdw>
                </a:effectLst>
              </a:rPr>
              <a:t>12 décembre 2017 – Rennes</a:t>
            </a:r>
            <a:endParaRPr lang="en-US" sz="7200" b="1" dirty="0">
              <a:solidFill>
                <a:srgbClr val="CC0099"/>
              </a:solidFill>
              <a:effectLst>
                <a:outerShdw blurRad="50800" dist="38100" dir="13500000" algn="br" rotWithShape="0">
                  <a:schemeClr val="bg1">
                    <a:alpha val="80000"/>
                  </a:schemeClr>
                </a:outerShdw>
              </a:effectLst>
              <a:latin typeface="Gemerald" panose="02040602050305030304" pitchFamily="18" charset="0"/>
            </a:endParaRPr>
          </a:p>
        </p:txBody>
      </p:sp>
    </p:spTree>
    <p:extLst>
      <p:ext uri="{BB962C8B-B14F-4D97-AF65-F5344CB8AC3E}">
        <p14:creationId xmlns:p14="http://schemas.microsoft.com/office/powerpoint/2010/main" val="947534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1D01-9295-43AB-BCE9-5B31C2CDD70A}"/>
              </a:ext>
            </a:extLst>
          </p:cNvPr>
          <p:cNvSpPr>
            <a:spLocks noGrp="1"/>
          </p:cNvSpPr>
          <p:nvPr>
            <p:ph type="title"/>
          </p:nvPr>
        </p:nvSpPr>
        <p:spPr/>
        <p:txBody>
          <a:bodyPr/>
          <a:lstStyle/>
          <a:p>
            <a:pPr algn="ctr"/>
            <a:r>
              <a:rPr lang="fr-FR" dirty="0"/>
              <a:t>Le moteur à masse excentrique</a:t>
            </a:r>
            <a:br>
              <a:rPr lang="fr-FR" dirty="0"/>
            </a:br>
            <a:r>
              <a:rPr lang="fr-FR" sz="2800" dirty="0"/>
              <a:t>montage Arduino 1</a:t>
            </a:r>
            <a:endParaRPr lang="en-US" dirty="0"/>
          </a:p>
        </p:txBody>
      </p:sp>
      <p:sp>
        <p:nvSpPr>
          <p:cNvPr id="6" name="Content Placeholder 5">
            <a:extLst>
              <a:ext uri="{FF2B5EF4-FFF2-40B4-BE49-F238E27FC236}">
                <a16:creationId xmlns:a16="http://schemas.microsoft.com/office/drawing/2014/main" id="{FCBB6721-4000-4EFD-9773-356C28AD934F}"/>
              </a:ext>
            </a:extLst>
          </p:cNvPr>
          <p:cNvSpPr>
            <a:spLocks noGrp="1"/>
          </p:cNvSpPr>
          <p:nvPr>
            <p:ph idx="1"/>
          </p:nvPr>
        </p:nvSpPr>
        <p:spPr/>
        <p:txBody>
          <a:bodyPr>
            <a:normAutofit/>
          </a:bodyPr>
          <a:lstStyle/>
          <a:p>
            <a:pPr marL="0" indent="0" algn="ctr">
              <a:buNone/>
            </a:pPr>
            <a:r>
              <a:rPr lang="fr-FR" sz="1800" dirty="0"/>
              <a:t>Transistor, diode anti-retour, alimentation externe, résistance</a:t>
            </a:r>
            <a:endParaRPr lang="en-US" sz="1800" dirty="0"/>
          </a:p>
        </p:txBody>
      </p:sp>
      <p:pic>
        <p:nvPicPr>
          <p:cNvPr id="5124" name="Picture 4" descr="Garage Control Speed With Dc Fan Using Arduino Pid Library Arduino Stack As Wells As Dc Fan Using Arduino Pid Library Control Speed">
            <a:extLst>
              <a:ext uri="{FF2B5EF4-FFF2-40B4-BE49-F238E27FC236}">
                <a16:creationId xmlns:a16="http://schemas.microsoft.com/office/drawing/2014/main" id="{DA3175B4-939C-4801-8B04-C5BD2C63A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7552" y="2327608"/>
            <a:ext cx="6436895" cy="406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79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1D01-9295-43AB-BCE9-5B31C2CDD70A}"/>
              </a:ext>
            </a:extLst>
          </p:cNvPr>
          <p:cNvSpPr>
            <a:spLocks noGrp="1"/>
          </p:cNvSpPr>
          <p:nvPr>
            <p:ph type="title"/>
          </p:nvPr>
        </p:nvSpPr>
        <p:spPr/>
        <p:txBody>
          <a:bodyPr/>
          <a:lstStyle/>
          <a:p>
            <a:pPr algn="ctr"/>
            <a:r>
              <a:rPr lang="fr-FR" dirty="0"/>
              <a:t>Le moteur à masse excentrique</a:t>
            </a:r>
            <a:br>
              <a:rPr lang="fr-FR" dirty="0"/>
            </a:br>
            <a:r>
              <a:rPr lang="fr-FR" sz="2800" dirty="0"/>
              <a:t>montage Arduino 2</a:t>
            </a:r>
            <a:endParaRPr lang="en-US" dirty="0"/>
          </a:p>
        </p:txBody>
      </p:sp>
      <p:sp>
        <p:nvSpPr>
          <p:cNvPr id="6" name="Content Placeholder 5">
            <a:extLst>
              <a:ext uri="{FF2B5EF4-FFF2-40B4-BE49-F238E27FC236}">
                <a16:creationId xmlns:a16="http://schemas.microsoft.com/office/drawing/2014/main" id="{FCBB6721-4000-4EFD-9773-356C28AD934F}"/>
              </a:ext>
            </a:extLst>
          </p:cNvPr>
          <p:cNvSpPr>
            <a:spLocks noGrp="1"/>
          </p:cNvSpPr>
          <p:nvPr>
            <p:ph idx="1"/>
          </p:nvPr>
        </p:nvSpPr>
        <p:spPr/>
        <p:txBody>
          <a:bodyPr>
            <a:normAutofit/>
          </a:bodyPr>
          <a:lstStyle/>
          <a:p>
            <a:pPr marL="0" indent="0" algn="ctr">
              <a:buNone/>
            </a:pPr>
            <a:r>
              <a:rPr lang="fr-FR" sz="1800" dirty="0"/>
              <a:t>Réseau de transistors Darlington, alimentation externe</a:t>
            </a:r>
            <a:endParaRPr lang="en-US" sz="1800" dirty="0"/>
          </a:p>
        </p:txBody>
      </p:sp>
      <p:pic>
        <p:nvPicPr>
          <p:cNvPr id="10" name="Picture 6" descr="Image associée">
            <a:extLst>
              <a:ext uri="{FF2B5EF4-FFF2-40B4-BE49-F238E27FC236}">
                <a16:creationId xmlns:a16="http://schemas.microsoft.com/office/drawing/2014/main" id="{FE82788D-5A93-4721-B667-F19AC46BE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1" y="2390837"/>
            <a:ext cx="5791196" cy="4252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154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55493-EEA8-4F59-AD4C-618FD9D5BDC9}"/>
              </a:ext>
            </a:extLst>
          </p:cNvPr>
          <p:cNvSpPr>
            <a:spLocks noGrp="1"/>
          </p:cNvSpPr>
          <p:nvPr>
            <p:ph type="title"/>
          </p:nvPr>
        </p:nvSpPr>
        <p:spPr/>
        <p:txBody>
          <a:bodyPr/>
          <a:lstStyle/>
          <a:p>
            <a:pPr algn="ctr"/>
            <a:r>
              <a:rPr lang="fr-FR" dirty="0"/>
              <a:t>Deux types de moteurs</a:t>
            </a:r>
            <a:endParaRPr lang="en-US" dirty="0"/>
          </a:p>
        </p:txBody>
      </p:sp>
      <p:sp>
        <p:nvSpPr>
          <p:cNvPr id="6" name="Content Placeholder 5">
            <a:extLst>
              <a:ext uri="{FF2B5EF4-FFF2-40B4-BE49-F238E27FC236}">
                <a16:creationId xmlns:a16="http://schemas.microsoft.com/office/drawing/2014/main" id="{62E7A6DF-B87C-4658-995F-F9502ECE3A93}"/>
              </a:ext>
            </a:extLst>
          </p:cNvPr>
          <p:cNvSpPr>
            <a:spLocks noGrp="1"/>
          </p:cNvSpPr>
          <p:nvPr>
            <p:ph idx="1"/>
          </p:nvPr>
        </p:nvSpPr>
        <p:spPr>
          <a:xfrm>
            <a:off x="838200" y="1580147"/>
            <a:ext cx="10515600" cy="4596816"/>
          </a:xfrm>
        </p:spPr>
        <p:txBody>
          <a:bodyPr/>
          <a:lstStyle/>
          <a:p>
            <a:pPr marL="0" indent="0" algn="ctr">
              <a:buNone/>
            </a:pPr>
            <a:r>
              <a:rPr lang="fr-FR" dirty="0"/>
              <a:t>ERM = Moteur à masse excentrique</a:t>
            </a:r>
          </a:p>
          <a:p>
            <a:pPr marL="0" indent="0" algn="ctr">
              <a:buNone/>
            </a:pPr>
            <a:r>
              <a:rPr lang="fr-FR" dirty="0"/>
              <a:t>LRA = Actuateur à résonance linéaire</a:t>
            </a:r>
            <a:endParaRPr lang="en-US" dirty="0"/>
          </a:p>
        </p:txBody>
      </p:sp>
      <p:pic>
        <p:nvPicPr>
          <p:cNvPr id="4" name="Picture 3">
            <a:extLst>
              <a:ext uri="{FF2B5EF4-FFF2-40B4-BE49-F238E27FC236}">
                <a16:creationId xmlns:a16="http://schemas.microsoft.com/office/drawing/2014/main" id="{719001C0-D4C2-4EB8-948E-6C96160FD58C}"/>
              </a:ext>
            </a:extLst>
          </p:cNvPr>
          <p:cNvPicPr>
            <a:picLocks noChangeAspect="1"/>
          </p:cNvPicPr>
          <p:nvPr/>
        </p:nvPicPr>
        <p:blipFill>
          <a:blip r:embed="rId4"/>
          <a:stretch>
            <a:fillRect/>
          </a:stretch>
        </p:blipFill>
        <p:spPr>
          <a:xfrm>
            <a:off x="467140" y="2903474"/>
            <a:ext cx="4459356" cy="3408426"/>
          </a:xfrm>
          <a:prstGeom prst="rect">
            <a:avLst/>
          </a:prstGeom>
        </p:spPr>
      </p:pic>
      <p:pic>
        <p:nvPicPr>
          <p:cNvPr id="7" name="VAB-03 _ How Do LRAs Work_">
            <a:hlinkClick r:id="" action="ppaction://media"/>
            <a:extLst>
              <a:ext uri="{FF2B5EF4-FFF2-40B4-BE49-F238E27FC236}">
                <a16:creationId xmlns:a16="http://schemas.microsoft.com/office/drawing/2014/main" id="{A3616D2F-4E9F-4F76-A6B9-678FEEC37239}"/>
              </a:ext>
            </a:extLst>
          </p:cNvPr>
          <p:cNvPicPr>
            <a:picLocks noChangeAspect="1"/>
          </p:cNvPicPr>
          <p:nvPr>
            <a:videoFile r:link="rId1"/>
            <p:extLst>
              <p:ext uri="{DAA4B4D4-6D71-4841-9C94-3DE7FCFB9230}">
                <p14:media xmlns:p14="http://schemas.microsoft.com/office/powerpoint/2010/main" r:embed="rId2">
                  <p14:trim st="28398" end="184916.6666"/>
                </p14:media>
              </p:ext>
            </p:extLst>
          </p:nvPr>
        </p:nvPicPr>
        <p:blipFill>
          <a:blip r:embed="rId5"/>
          <a:stretch>
            <a:fillRect/>
          </a:stretch>
        </p:blipFill>
        <p:spPr>
          <a:xfrm>
            <a:off x="5436497" y="2903474"/>
            <a:ext cx="6059424" cy="3408426"/>
          </a:xfrm>
          <a:prstGeom prst="rect">
            <a:avLst/>
          </a:prstGeom>
        </p:spPr>
      </p:pic>
    </p:spTree>
    <p:extLst>
      <p:ext uri="{BB962C8B-B14F-4D97-AF65-F5344CB8AC3E}">
        <p14:creationId xmlns:p14="http://schemas.microsoft.com/office/powerpoint/2010/main" val="29668750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mute="1">
                <p:cTn id="7" repeatCount="indefinite"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1D01-9295-43AB-BCE9-5B31C2CDD70A}"/>
              </a:ext>
            </a:extLst>
          </p:cNvPr>
          <p:cNvSpPr>
            <a:spLocks noGrp="1"/>
          </p:cNvSpPr>
          <p:nvPr>
            <p:ph type="title"/>
          </p:nvPr>
        </p:nvSpPr>
        <p:spPr/>
        <p:txBody>
          <a:bodyPr/>
          <a:lstStyle/>
          <a:p>
            <a:pPr algn="ctr"/>
            <a:r>
              <a:rPr lang="fr-FR" dirty="0">
                <a:solidFill>
                  <a:srgbClr val="D99D42"/>
                </a:solidFill>
              </a:rPr>
              <a:t>Le vibreur linéaire</a:t>
            </a:r>
            <a:endParaRPr lang="en-US" dirty="0">
              <a:solidFill>
                <a:srgbClr val="D99D42"/>
              </a:solidFill>
            </a:endParaRPr>
          </a:p>
        </p:txBody>
      </p:sp>
      <p:sp>
        <p:nvSpPr>
          <p:cNvPr id="19" name="Content Placeholder 18">
            <a:extLst>
              <a:ext uri="{FF2B5EF4-FFF2-40B4-BE49-F238E27FC236}">
                <a16:creationId xmlns:a16="http://schemas.microsoft.com/office/drawing/2014/main" id="{732DF63B-49FE-445D-AFB4-970F45FC9314}"/>
              </a:ext>
            </a:extLst>
          </p:cNvPr>
          <p:cNvSpPr>
            <a:spLocks noGrp="1"/>
          </p:cNvSpPr>
          <p:nvPr>
            <p:ph idx="1"/>
          </p:nvPr>
        </p:nvSpPr>
        <p:spPr>
          <a:xfrm>
            <a:off x="497305" y="1491916"/>
            <a:ext cx="11197390" cy="4685047"/>
          </a:xfrm>
        </p:spPr>
        <p:txBody>
          <a:bodyPr/>
          <a:lstStyle/>
          <a:p>
            <a:pPr marL="0" indent="0" algn="ctr">
              <a:lnSpc>
                <a:spcPct val="150000"/>
              </a:lnSpc>
              <a:buNone/>
            </a:pPr>
            <a:r>
              <a:rPr lang="fr-FR" dirty="0">
                <a:solidFill>
                  <a:srgbClr val="D99D42"/>
                </a:solidFill>
                <a:latin typeface="Georgia" panose="02040502050405020303" pitchFamily="18" charset="0"/>
              </a:rPr>
              <a:t>Similaire à un haut-parleur, mais optimisé pour une seule fréquence</a:t>
            </a:r>
          </a:p>
          <a:p>
            <a:pPr marL="0" indent="0" algn="ctr">
              <a:lnSpc>
                <a:spcPct val="150000"/>
              </a:lnSpc>
              <a:buNone/>
            </a:pPr>
            <a:r>
              <a:rPr lang="fr-FR" dirty="0">
                <a:solidFill>
                  <a:srgbClr val="D99D42"/>
                </a:solidFill>
                <a:latin typeface="Georgia" panose="02040502050405020303" pitchFamily="18" charset="0"/>
              </a:rPr>
              <a:t>+ Latence faible (= réagit très vite) </a:t>
            </a:r>
          </a:p>
          <a:p>
            <a:pPr marL="0" indent="0" algn="ctr">
              <a:lnSpc>
                <a:spcPct val="150000"/>
              </a:lnSpc>
              <a:buNone/>
            </a:pPr>
            <a:r>
              <a:rPr lang="fr-FR" dirty="0">
                <a:solidFill>
                  <a:srgbClr val="D99D42"/>
                </a:solidFill>
                <a:latin typeface="Georgia" panose="02040502050405020303" pitchFamily="18" charset="0"/>
              </a:rPr>
              <a:t>+ Amplitude entièrement </a:t>
            </a:r>
            <a:r>
              <a:rPr lang="fr-FR" dirty="0">
                <a:solidFill>
                  <a:srgbClr val="D99D42"/>
                </a:solidFill>
              </a:rPr>
              <a:t>contrôlable</a:t>
            </a:r>
          </a:p>
          <a:p>
            <a:pPr marL="0" indent="0" algn="ctr">
              <a:lnSpc>
                <a:spcPct val="150000"/>
              </a:lnSpc>
              <a:buNone/>
            </a:pPr>
            <a:r>
              <a:rPr lang="fr-FR" dirty="0">
                <a:solidFill>
                  <a:srgbClr val="D99D42"/>
                </a:solidFill>
              </a:rPr>
              <a:t>- Amplitude vibratoire limitée</a:t>
            </a:r>
          </a:p>
          <a:p>
            <a:pPr marL="0" indent="0" algn="ctr">
              <a:lnSpc>
                <a:spcPct val="150000"/>
              </a:lnSpc>
              <a:buNone/>
            </a:pPr>
            <a:r>
              <a:rPr lang="fr-FR" dirty="0">
                <a:solidFill>
                  <a:srgbClr val="D99D42"/>
                </a:solidFill>
                <a:latin typeface="Georgia" panose="02040502050405020303" pitchFamily="18" charset="0"/>
              </a:rPr>
              <a:t>- Nécessite une composant de pilotage</a:t>
            </a:r>
            <a:endParaRPr lang="en-US" dirty="0">
              <a:solidFill>
                <a:srgbClr val="D99D42"/>
              </a:solidFill>
              <a:latin typeface="Georgia" panose="02040502050405020303" pitchFamily="18" charset="0"/>
            </a:endParaRPr>
          </a:p>
        </p:txBody>
      </p:sp>
      <p:graphicFrame>
        <p:nvGraphicFramePr>
          <p:cNvPr id="21" name="Table 20">
            <a:extLst>
              <a:ext uri="{FF2B5EF4-FFF2-40B4-BE49-F238E27FC236}">
                <a16:creationId xmlns:a16="http://schemas.microsoft.com/office/drawing/2014/main" id="{ABE088D3-3713-481D-8DB2-59E18EB7AFC4}"/>
              </a:ext>
            </a:extLst>
          </p:cNvPr>
          <p:cNvGraphicFramePr>
            <a:graphicFrameLocks noGrp="1"/>
          </p:cNvGraphicFramePr>
          <p:nvPr>
            <p:extLst>
              <p:ext uri="{D42A27DB-BD31-4B8C-83A1-F6EECF244321}">
                <p14:modId xmlns:p14="http://schemas.microsoft.com/office/powerpoint/2010/main" val="2193100472"/>
              </p:ext>
            </p:extLst>
          </p:nvPr>
        </p:nvGraphicFramePr>
        <p:xfrm>
          <a:off x="3143220" y="5662963"/>
          <a:ext cx="5905559" cy="741680"/>
        </p:xfrm>
        <a:graphic>
          <a:graphicData uri="http://schemas.openxmlformats.org/drawingml/2006/table">
            <a:tbl>
              <a:tblPr firstRow="1" bandRow="1">
                <a:tableStyleId>{5C22544A-7EE6-4342-B048-85BDC9FD1C3A}</a:tableStyleId>
              </a:tblPr>
              <a:tblGrid>
                <a:gridCol w="768668">
                  <a:extLst>
                    <a:ext uri="{9D8B030D-6E8A-4147-A177-3AD203B41FA5}">
                      <a16:colId xmlns:a16="http://schemas.microsoft.com/office/drawing/2014/main" val="1862382766"/>
                    </a:ext>
                  </a:extLst>
                </a:gridCol>
                <a:gridCol w="1575544">
                  <a:extLst>
                    <a:ext uri="{9D8B030D-6E8A-4147-A177-3AD203B41FA5}">
                      <a16:colId xmlns:a16="http://schemas.microsoft.com/office/drawing/2014/main" val="3294139624"/>
                    </a:ext>
                  </a:extLst>
                </a:gridCol>
                <a:gridCol w="1443789">
                  <a:extLst>
                    <a:ext uri="{9D8B030D-6E8A-4147-A177-3AD203B41FA5}">
                      <a16:colId xmlns:a16="http://schemas.microsoft.com/office/drawing/2014/main" val="4199620449"/>
                    </a:ext>
                  </a:extLst>
                </a:gridCol>
                <a:gridCol w="1155032">
                  <a:extLst>
                    <a:ext uri="{9D8B030D-6E8A-4147-A177-3AD203B41FA5}">
                      <a16:colId xmlns:a16="http://schemas.microsoft.com/office/drawing/2014/main" val="2399183145"/>
                    </a:ext>
                  </a:extLst>
                </a:gridCol>
                <a:gridCol w="962526">
                  <a:extLst>
                    <a:ext uri="{9D8B030D-6E8A-4147-A177-3AD203B41FA5}">
                      <a16:colId xmlns:a16="http://schemas.microsoft.com/office/drawing/2014/main" val="365251249"/>
                    </a:ext>
                  </a:extLst>
                </a:gridCol>
              </a:tblGrid>
              <a:tr h="370840">
                <a:tc>
                  <a:txBody>
                    <a:bodyPr/>
                    <a:lstStyle/>
                    <a:p>
                      <a:r>
                        <a:rPr lang="fr-FR" dirty="0"/>
                        <a:t>Prix</a:t>
                      </a:r>
                      <a:endParaRPr lang="en-US" dirty="0"/>
                    </a:p>
                  </a:txBody>
                  <a:tcPr/>
                </a:tc>
                <a:tc>
                  <a:txBody>
                    <a:bodyPr/>
                    <a:lstStyle/>
                    <a:p>
                      <a:r>
                        <a:rPr lang="fr-FR" dirty="0"/>
                        <a:t>Courant nom.</a:t>
                      </a:r>
                      <a:endParaRPr lang="en-US" dirty="0"/>
                    </a:p>
                  </a:txBody>
                  <a:tcPr/>
                </a:tc>
                <a:tc>
                  <a:txBody>
                    <a:bodyPr/>
                    <a:lstStyle/>
                    <a:p>
                      <a:r>
                        <a:rPr lang="fr-FR" dirty="0"/>
                        <a:t>Accélération</a:t>
                      </a:r>
                      <a:endParaRPr lang="en-US" dirty="0"/>
                    </a:p>
                  </a:txBody>
                  <a:tcPr/>
                </a:tc>
                <a:tc>
                  <a:txBody>
                    <a:bodyPr/>
                    <a:lstStyle/>
                    <a:p>
                      <a:r>
                        <a:rPr lang="fr-FR" dirty="0"/>
                        <a:t>Latence</a:t>
                      </a:r>
                      <a:endParaRPr lang="en-US" dirty="0"/>
                    </a:p>
                  </a:txBody>
                  <a:tcPr/>
                </a:tc>
                <a:tc>
                  <a:txBody>
                    <a:bodyPr/>
                    <a:lstStyle/>
                    <a:p>
                      <a:r>
                        <a:rPr lang="fr-FR" dirty="0"/>
                        <a:t>Courant</a:t>
                      </a:r>
                      <a:endParaRPr lang="en-US" dirty="0"/>
                    </a:p>
                  </a:txBody>
                  <a:tcPr/>
                </a:tc>
                <a:extLst>
                  <a:ext uri="{0D108BD9-81ED-4DB2-BD59-A6C34878D82A}">
                    <a16:rowId xmlns:a16="http://schemas.microsoft.com/office/drawing/2014/main" val="2568079419"/>
                  </a:ext>
                </a:extLst>
              </a:tr>
              <a:tr h="370840">
                <a:tc>
                  <a:txBody>
                    <a:bodyPr/>
                    <a:lstStyle/>
                    <a:p>
                      <a:r>
                        <a:rPr lang="fr-FR" dirty="0"/>
                        <a:t>5-10$</a:t>
                      </a:r>
                      <a:endParaRPr lang="en-US" dirty="0"/>
                    </a:p>
                  </a:txBody>
                  <a:tcPr/>
                </a:tc>
                <a:tc>
                  <a:txBody>
                    <a:bodyPr/>
                    <a:lstStyle/>
                    <a:p>
                      <a:r>
                        <a:rPr lang="fr-FR" dirty="0"/>
                        <a:t>50-100 mA</a:t>
                      </a:r>
                      <a:endParaRPr lang="en-US" dirty="0"/>
                    </a:p>
                  </a:txBody>
                  <a:tcPr/>
                </a:tc>
                <a:tc>
                  <a:txBody>
                    <a:bodyPr/>
                    <a:lstStyle/>
                    <a:p>
                      <a:r>
                        <a:rPr lang="fr-FR" dirty="0"/>
                        <a:t>1g@1.5V</a:t>
                      </a:r>
                      <a:endParaRPr lang="en-US" dirty="0"/>
                    </a:p>
                  </a:txBody>
                  <a:tcPr/>
                </a:tc>
                <a:tc>
                  <a:txBody>
                    <a:bodyPr/>
                    <a:lstStyle/>
                    <a:p>
                      <a:r>
                        <a:rPr lang="fr-FR" dirty="0"/>
                        <a:t>20-30ms</a:t>
                      </a:r>
                      <a:endParaRPr lang="en-US" dirty="0"/>
                    </a:p>
                  </a:txBody>
                  <a:tcPr/>
                </a:tc>
                <a:tc>
                  <a:txBody>
                    <a:bodyPr/>
                    <a:lstStyle/>
                    <a:p>
                      <a:r>
                        <a:rPr lang="fr-FR" dirty="0"/>
                        <a:t>AC</a:t>
                      </a:r>
                      <a:endParaRPr lang="en-US" dirty="0"/>
                    </a:p>
                  </a:txBody>
                  <a:tcPr/>
                </a:tc>
                <a:extLst>
                  <a:ext uri="{0D108BD9-81ED-4DB2-BD59-A6C34878D82A}">
                    <a16:rowId xmlns:a16="http://schemas.microsoft.com/office/drawing/2014/main" val="2863151862"/>
                  </a:ext>
                </a:extLst>
              </a:tr>
            </a:tbl>
          </a:graphicData>
        </a:graphic>
      </p:graphicFrame>
    </p:spTree>
    <p:extLst>
      <p:ext uri="{BB962C8B-B14F-4D97-AF65-F5344CB8AC3E}">
        <p14:creationId xmlns:p14="http://schemas.microsoft.com/office/powerpoint/2010/main" val="2756738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1D01-9295-43AB-BCE9-5B31C2CDD70A}"/>
              </a:ext>
            </a:extLst>
          </p:cNvPr>
          <p:cNvSpPr>
            <a:spLocks noGrp="1"/>
          </p:cNvSpPr>
          <p:nvPr>
            <p:ph type="title"/>
          </p:nvPr>
        </p:nvSpPr>
        <p:spPr/>
        <p:txBody>
          <a:bodyPr/>
          <a:lstStyle/>
          <a:p>
            <a:pPr algn="ctr"/>
            <a:r>
              <a:rPr lang="fr-FR" dirty="0">
                <a:solidFill>
                  <a:srgbClr val="D99D42"/>
                </a:solidFill>
              </a:rPr>
              <a:t>Le moteur à masse excentrique</a:t>
            </a:r>
            <a:br>
              <a:rPr lang="fr-FR" dirty="0">
                <a:solidFill>
                  <a:srgbClr val="D99D42"/>
                </a:solidFill>
              </a:rPr>
            </a:br>
            <a:r>
              <a:rPr lang="fr-FR" sz="2800" dirty="0">
                <a:solidFill>
                  <a:srgbClr val="D99D42"/>
                </a:solidFill>
              </a:rPr>
              <a:t>une majorité bruyante</a:t>
            </a:r>
            <a:endParaRPr lang="en-US" dirty="0">
              <a:solidFill>
                <a:srgbClr val="D99D42"/>
              </a:solidFill>
            </a:endParaRPr>
          </a:p>
        </p:txBody>
      </p:sp>
      <p:pic>
        <p:nvPicPr>
          <p:cNvPr id="8" name="Content Placeholder 7">
            <a:extLst>
              <a:ext uri="{FF2B5EF4-FFF2-40B4-BE49-F238E27FC236}">
                <a16:creationId xmlns:a16="http://schemas.microsoft.com/office/drawing/2014/main" id="{5CCF7639-37C8-4D92-B9AD-5F2C7C147C3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91118" y="7334219"/>
            <a:ext cx="3443767" cy="2545393"/>
          </a:xfrm>
        </p:spPr>
      </p:pic>
      <p:pic>
        <p:nvPicPr>
          <p:cNvPr id="10" name="Picture 9">
            <a:extLst>
              <a:ext uri="{FF2B5EF4-FFF2-40B4-BE49-F238E27FC236}">
                <a16:creationId xmlns:a16="http://schemas.microsoft.com/office/drawing/2014/main" id="{5F1BD59C-2F1B-4171-BE0F-9DF7E9460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4885" y="4327542"/>
            <a:ext cx="3443768" cy="2385683"/>
          </a:xfrm>
          <a:prstGeom prst="rect">
            <a:avLst/>
          </a:prstGeom>
        </p:spPr>
      </p:pic>
      <p:pic>
        <p:nvPicPr>
          <p:cNvPr id="14" name="Picture 13">
            <a:extLst>
              <a:ext uri="{FF2B5EF4-FFF2-40B4-BE49-F238E27FC236}">
                <a16:creationId xmlns:a16="http://schemas.microsoft.com/office/drawing/2014/main" id="{ACCF39EB-639F-42FA-8FA2-C76A563FFF09}"/>
              </a:ext>
            </a:extLst>
          </p:cNvPr>
          <p:cNvPicPr>
            <a:picLocks noChangeAspect="1"/>
          </p:cNvPicPr>
          <p:nvPr/>
        </p:nvPicPr>
        <p:blipFill>
          <a:blip r:embed="rId5"/>
          <a:stretch>
            <a:fillRect/>
          </a:stretch>
        </p:blipFill>
        <p:spPr>
          <a:xfrm>
            <a:off x="438599" y="1690687"/>
            <a:ext cx="7466738" cy="5022537"/>
          </a:xfrm>
          <a:prstGeom prst="rect">
            <a:avLst/>
          </a:prstGeom>
        </p:spPr>
      </p:pic>
      <p:pic>
        <p:nvPicPr>
          <p:cNvPr id="2050" name="Picture 2" descr="A simplified exploded diagram of a encapsulated vibration motor, the ERM is shown as a single unit being placed into the plastic or metal casing">
            <a:extLst>
              <a:ext uri="{FF2B5EF4-FFF2-40B4-BE49-F238E27FC236}">
                <a16:creationId xmlns:a16="http://schemas.microsoft.com/office/drawing/2014/main" id="{519596FB-CC04-4420-9346-F5248B2C23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4885" y="1679713"/>
            <a:ext cx="3443768" cy="260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73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1D01-9295-43AB-BCE9-5B31C2CDD70A}"/>
              </a:ext>
            </a:extLst>
          </p:cNvPr>
          <p:cNvSpPr>
            <a:spLocks noGrp="1"/>
          </p:cNvSpPr>
          <p:nvPr>
            <p:ph type="title"/>
          </p:nvPr>
        </p:nvSpPr>
        <p:spPr/>
        <p:txBody>
          <a:bodyPr/>
          <a:lstStyle/>
          <a:p>
            <a:pPr algn="ctr"/>
            <a:r>
              <a:rPr lang="fr-FR" dirty="0"/>
              <a:t>Le moteur à masse excentrique</a:t>
            </a:r>
            <a:endParaRPr lang="en-US" dirty="0"/>
          </a:p>
        </p:txBody>
      </p:sp>
      <p:sp>
        <p:nvSpPr>
          <p:cNvPr id="19" name="Content Placeholder 18">
            <a:extLst>
              <a:ext uri="{FF2B5EF4-FFF2-40B4-BE49-F238E27FC236}">
                <a16:creationId xmlns:a16="http://schemas.microsoft.com/office/drawing/2014/main" id="{732DF63B-49FE-445D-AFB4-970F45FC9314}"/>
              </a:ext>
            </a:extLst>
          </p:cNvPr>
          <p:cNvSpPr>
            <a:spLocks noGrp="1"/>
          </p:cNvSpPr>
          <p:nvPr>
            <p:ph idx="1"/>
          </p:nvPr>
        </p:nvSpPr>
        <p:spPr>
          <a:xfrm>
            <a:off x="497305" y="1491916"/>
            <a:ext cx="11197390" cy="4685047"/>
          </a:xfrm>
        </p:spPr>
        <p:txBody>
          <a:bodyPr/>
          <a:lstStyle/>
          <a:p>
            <a:pPr marL="0" indent="0" algn="ctr">
              <a:lnSpc>
                <a:spcPct val="150000"/>
              </a:lnSpc>
              <a:buNone/>
            </a:pPr>
            <a:r>
              <a:rPr lang="fr-FR" dirty="0"/>
              <a:t>Similaire à une machine à laver, mais agit sur son extérieur</a:t>
            </a:r>
          </a:p>
          <a:p>
            <a:pPr marL="0" indent="0" algn="ctr">
              <a:lnSpc>
                <a:spcPct val="150000"/>
              </a:lnSpc>
              <a:buNone/>
            </a:pPr>
            <a:r>
              <a:rPr lang="fr-FR" dirty="0"/>
              <a:t>+ Pas limité en puissance (en théorie)</a:t>
            </a:r>
            <a:endParaRPr lang="fr-FR" dirty="0">
              <a:latin typeface="Georgia" panose="02040502050405020303" pitchFamily="18" charset="0"/>
            </a:endParaRPr>
          </a:p>
          <a:p>
            <a:pPr marL="0" indent="0" algn="ctr">
              <a:lnSpc>
                <a:spcPct val="150000"/>
              </a:lnSpc>
              <a:buNone/>
            </a:pPr>
            <a:r>
              <a:rPr lang="fr-FR" dirty="0"/>
              <a:t>+</a:t>
            </a:r>
            <a:r>
              <a:rPr lang="fr-FR" dirty="0">
                <a:latin typeface="Georgia" panose="02040502050405020303" pitchFamily="18" charset="0"/>
              </a:rPr>
              <a:t> Moteur CC =&gt; se pilote en tension (= très simple)</a:t>
            </a:r>
            <a:endParaRPr lang="fr-FR" dirty="0"/>
          </a:p>
          <a:p>
            <a:pPr marL="0" indent="0" algn="ctr">
              <a:lnSpc>
                <a:spcPct val="150000"/>
              </a:lnSpc>
              <a:buNone/>
            </a:pPr>
            <a:r>
              <a:rPr lang="fr-FR" dirty="0"/>
              <a:t>- L’amplitude est couplée à la fréquence</a:t>
            </a:r>
          </a:p>
          <a:p>
            <a:pPr marL="0" indent="0" algn="ctr">
              <a:lnSpc>
                <a:spcPct val="150000"/>
              </a:lnSpc>
              <a:buNone/>
            </a:pPr>
            <a:r>
              <a:rPr lang="fr-FR" dirty="0"/>
              <a:t>- Une certaine latence</a:t>
            </a:r>
            <a:endParaRPr lang="en-US" dirty="0">
              <a:latin typeface="Georgia" panose="02040502050405020303" pitchFamily="18" charset="0"/>
            </a:endParaRPr>
          </a:p>
        </p:txBody>
      </p:sp>
      <p:graphicFrame>
        <p:nvGraphicFramePr>
          <p:cNvPr id="5" name="Table 4">
            <a:extLst>
              <a:ext uri="{FF2B5EF4-FFF2-40B4-BE49-F238E27FC236}">
                <a16:creationId xmlns:a16="http://schemas.microsoft.com/office/drawing/2014/main" id="{A6C7F5DC-C761-4984-A184-CD1F6421BEBF}"/>
              </a:ext>
            </a:extLst>
          </p:cNvPr>
          <p:cNvGraphicFramePr>
            <a:graphicFrameLocks noGrp="1"/>
          </p:cNvGraphicFramePr>
          <p:nvPr>
            <p:extLst>
              <p:ext uri="{D42A27DB-BD31-4B8C-83A1-F6EECF244321}">
                <p14:modId xmlns:p14="http://schemas.microsoft.com/office/powerpoint/2010/main" val="757623947"/>
              </p:ext>
            </p:extLst>
          </p:nvPr>
        </p:nvGraphicFramePr>
        <p:xfrm>
          <a:off x="3143220" y="5366084"/>
          <a:ext cx="5905559" cy="741680"/>
        </p:xfrm>
        <a:graphic>
          <a:graphicData uri="http://schemas.openxmlformats.org/drawingml/2006/table">
            <a:tbl>
              <a:tblPr firstRow="1" bandRow="1">
                <a:tableStyleId>{5C22544A-7EE6-4342-B048-85BDC9FD1C3A}</a:tableStyleId>
              </a:tblPr>
              <a:tblGrid>
                <a:gridCol w="768668">
                  <a:extLst>
                    <a:ext uri="{9D8B030D-6E8A-4147-A177-3AD203B41FA5}">
                      <a16:colId xmlns:a16="http://schemas.microsoft.com/office/drawing/2014/main" val="1862382766"/>
                    </a:ext>
                  </a:extLst>
                </a:gridCol>
                <a:gridCol w="1575544">
                  <a:extLst>
                    <a:ext uri="{9D8B030D-6E8A-4147-A177-3AD203B41FA5}">
                      <a16:colId xmlns:a16="http://schemas.microsoft.com/office/drawing/2014/main" val="3294139624"/>
                    </a:ext>
                  </a:extLst>
                </a:gridCol>
                <a:gridCol w="1443789">
                  <a:extLst>
                    <a:ext uri="{9D8B030D-6E8A-4147-A177-3AD203B41FA5}">
                      <a16:colId xmlns:a16="http://schemas.microsoft.com/office/drawing/2014/main" val="4199620449"/>
                    </a:ext>
                  </a:extLst>
                </a:gridCol>
                <a:gridCol w="1155032">
                  <a:extLst>
                    <a:ext uri="{9D8B030D-6E8A-4147-A177-3AD203B41FA5}">
                      <a16:colId xmlns:a16="http://schemas.microsoft.com/office/drawing/2014/main" val="2399183145"/>
                    </a:ext>
                  </a:extLst>
                </a:gridCol>
                <a:gridCol w="962526">
                  <a:extLst>
                    <a:ext uri="{9D8B030D-6E8A-4147-A177-3AD203B41FA5}">
                      <a16:colId xmlns:a16="http://schemas.microsoft.com/office/drawing/2014/main" val="365251249"/>
                    </a:ext>
                  </a:extLst>
                </a:gridCol>
              </a:tblGrid>
              <a:tr h="370840">
                <a:tc>
                  <a:txBody>
                    <a:bodyPr/>
                    <a:lstStyle/>
                    <a:p>
                      <a:r>
                        <a:rPr lang="fr-FR" dirty="0"/>
                        <a:t>Prix</a:t>
                      </a:r>
                      <a:endParaRPr lang="en-US" dirty="0"/>
                    </a:p>
                  </a:txBody>
                  <a:tcPr/>
                </a:tc>
                <a:tc>
                  <a:txBody>
                    <a:bodyPr/>
                    <a:lstStyle/>
                    <a:p>
                      <a:r>
                        <a:rPr lang="fr-FR" dirty="0"/>
                        <a:t>Courant nom.</a:t>
                      </a:r>
                      <a:endParaRPr lang="en-US" dirty="0"/>
                    </a:p>
                  </a:txBody>
                  <a:tcPr/>
                </a:tc>
                <a:tc>
                  <a:txBody>
                    <a:bodyPr/>
                    <a:lstStyle/>
                    <a:p>
                      <a:r>
                        <a:rPr lang="fr-FR" dirty="0"/>
                        <a:t>Accélération</a:t>
                      </a:r>
                      <a:endParaRPr lang="en-US" dirty="0"/>
                    </a:p>
                  </a:txBody>
                  <a:tcPr/>
                </a:tc>
                <a:tc>
                  <a:txBody>
                    <a:bodyPr/>
                    <a:lstStyle/>
                    <a:p>
                      <a:r>
                        <a:rPr lang="fr-FR" dirty="0"/>
                        <a:t>Latence</a:t>
                      </a:r>
                      <a:endParaRPr lang="en-US" dirty="0"/>
                    </a:p>
                  </a:txBody>
                  <a:tcPr/>
                </a:tc>
                <a:tc>
                  <a:txBody>
                    <a:bodyPr/>
                    <a:lstStyle/>
                    <a:p>
                      <a:r>
                        <a:rPr lang="fr-FR" dirty="0"/>
                        <a:t>Courant</a:t>
                      </a:r>
                      <a:endParaRPr lang="en-US" dirty="0"/>
                    </a:p>
                  </a:txBody>
                  <a:tcPr/>
                </a:tc>
                <a:extLst>
                  <a:ext uri="{0D108BD9-81ED-4DB2-BD59-A6C34878D82A}">
                    <a16:rowId xmlns:a16="http://schemas.microsoft.com/office/drawing/2014/main" val="2568079419"/>
                  </a:ext>
                </a:extLst>
              </a:tr>
              <a:tr h="370840">
                <a:tc>
                  <a:txBody>
                    <a:bodyPr/>
                    <a:lstStyle/>
                    <a:p>
                      <a:r>
                        <a:rPr lang="fr-FR" dirty="0"/>
                        <a:t>1-5$</a:t>
                      </a:r>
                      <a:endParaRPr lang="en-US" dirty="0"/>
                    </a:p>
                  </a:txBody>
                  <a:tcPr/>
                </a:tc>
                <a:tc>
                  <a:txBody>
                    <a:bodyPr/>
                    <a:lstStyle/>
                    <a:p>
                      <a:r>
                        <a:rPr lang="fr-FR" dirty="0"/>
                        <a:t>50-100 mA</a:t>
                      </a:r>
                      <a:endParaRPr lang="en-US" dirty="0"/>
                    </a:p>
                  </a:txBody>
                  <a:tcPr/>
                </a:tc>
                <a:tc>
                  <a:txBody>
                    <a:bodyPr/>
                    <a:lstStyle/>
                    <a:p>
                      <a:r>
                        <a:rPr lang="fr-FR" dirty="0"/>
                        <a:t>2g@3.6V</a:t>
                      </a:r>
                      <a:endParaRPr lang="en-US" dirty="0"/>
                    </a:p>
                  </a:txBody>
                  <a:tcPr/>
                </a:tc>
                <a:tc>
                  <a:txBody>
                    <a:bodyPr/>
                    <a:lstStyle/>
                    <a:p>
                      <a:r>
                        <a:rPr lang="fr-FR" dirty="0"/>
                        <a:t>40-80ms</a:t>
                      </a:r>
                      <a:endParaRPr lang="en-US" dirty="0"/>
                    </a:p>
                  </a:txBody>
                  <a:tcPr/>
                </a:tc>
                <a:tc>
                  <a:txBody>
                    <a:bodyPr/>
                    <a:lstStyle/>
                    <a:p>
                      <a:r>
                        <a:rPr lang="fr-FR" dirty="0"/>
                        <a:t>DC (CC)</a:t>
                      </a:r>
                      <a:endParaRPr lang="en-US" dirty="0"/>
                    </a:p>
                  </a:txBody>
                  <a:tcPr/>
                </a:tc>
                <a:extLst>
                  <a:ext uri="{0D108BD9-81ED-4DB2-BD59-A6C34878D82A}">
                    <a16:rowId xmlns:a16="http://schemas.microsoft.com/office/drawing/2014/main" val="2863151862"/>
                  </a:ext>
                </a:extLst>
              </a:tr>
            </a:tbl>
          </a:graphicData>
        </a:graphic>
      </p:graphicFrame>
    </p:spTree>
    <p:extLst>
      <p:ext uri="{BB962C8B-B14F-4D97-AF65-F5344CB8AC3E}">
        <p14:creationId xmlns:p14="http://schemas.microsoft.com/office/powerpoint/2010/main" val="313530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1D01-9295-43AB-BCE9-5B31C2CDD70A}"/>
              </a:ext>
            </a:extLst>
          </p:cNvPr>
          <p:cNvSpPr>
            <a:spLocks noGrp="1"/>
          </p:cNvSpPr>
          <p:nvPr>
            <p:ph type="title"/>
          </p:nvPr>
        </p:nvSpPr>
        <p:spPr/>
        <p:txBody>
          <a:bodyPr/>
          <a:lstStyle/>
          <a:p>
            <a:pPr algn="ctr"/>
            <a:r>
              <a:rPr lang="fr-FR" dirty="0">
                <a:solidFill>
                  <a:srgbClr val="D99D42"/>
                </a:solidFill>
              </a:rPr>
              <a:t>Une vibration c’est quoi ?</a:t>
            </a:r>
            <a:endParaRPr lang="en-US" dirty="0">
              <a:solidFill>
                <a:srgbClr val="D99D42"/>
              </a:solidFill>
            </a:endParaRPr>
          </a:p>
        </p:txBody>
      </p:sp>
      <p:sp>
        <p:nvSpPr>
          <p:cNvPr id="3" name="Text Placeholder 2">
            <a:extLst>
              <a:ext uri="{FF2B5EF4-FFF2-40B4-BE49-F238E27FC236}">
                <a16:creationId xmlns:a16="http://schemas.microsoft.com/office/drawing/2014/main" id="{55D769F3-57A1-48DE-AB0A-E6CB66471A14}"/>
              </a:ext>
            </a:extLst>
          </p:cNvPr>
          <p:cNvSpPr>
            <a:spLocks noGrp="1"/>
          </p:cNvSpPr>
          <p:nvPr>
            <p:ph type="body" idx="1"/>
          </p:nvPr>
        </p:nvSpPr>
        <p:spPr/>
        <p:txBody>
          <a:bodyPr anchor="t"/>
          <a:lstStyle/>
          <a:p>
            <a:r>
              <a:rPr lang="fr-FR" dirty="0">
                <a:solidFill>
                  <a:srgbClr val="CC0099"/>
                </a:solidFill>
              </a:rPr>
              <a:t>Fréquence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6B2316B-9FBC-4622-8DC2-FAF14F51354E}"/>
                  </a:ext>
                </a:extLst>
              </p:cNvPr>
              <p:cNvSpPr>
                <a:spLocks noGrp="1"/>
              </p:cNvSpPr>
              <p:nvPr>
                <p:ph sz="half" idx="2"/>
              </p:nvPr>
            </p:nvSpPr>
            <p:spPr/>
            <p:txBody>
              <a:bodyPr>
                <a:normAutofit lnSpcReduction="10000"/>
              </a:bodyPr>
              <a:lstStyle/>
              <a:p>
                <a:pPr marL="0" indent="0">
                  <a:buNone/>
                </a:pPr>
                <a:r>
                  <a:rPr lang="fr-FR" sz="3200" dirty="0">
                    <a:latin typeface="Georgia" panose="02040502050405020303" pitchFamily="18" charset="0"/>
                  </a:rPr>
                  <a:t>RPM = tour par minute</a:t>
                </a:r>
              </a:p>
              <a:p>
                <a:pPr marL="0" indent="0">
                  <a:buNone/>
                </a:pPr>
                <a:r>
                  <a:rPr lang="fr-FR" sz="3200" dirty="0" err="1">
                    <a:latin typeface="Georgia" panose="02040502050405020303" pitchFamily="18" charset="0"/>
                  </a:rPr>
                  <a:t>Herz</a:t>
                </a:r>
                <a:r>
                  <a:rPr lang="fr-FR" sz="3200" dirty="0">
                    <a:latin typeface="Georgia" panose="02040502050405020303" pitchFamily="18" charset="0"/>
                  </a:rPr>
                  <a:t> = cycle par seconde</a:t>
                </a:r>
              </a:p>
              <a:p>
                <a:endParaRPr lang="fr-FR" sz="3200" dirty="0">
                  <a:latin typeface="Georgia" panose="02040502050405020303" pitchFamily="18" charset="0"/>
                </a:endParaRPr>
              </a:p>
              <a:p>
                <a:pPr marL="0" indent="0">
                  <a:buNone/>
                </a:pPr>
                <a:r>
                  <a:rPr lang="fr-FR" sz="3200" dirty="0">
                    <a:latin typeface="Georgia" panose="02040502050405020303" pitchFamily="18" charset="0"/>
                  </a:rPr>
                  <a:t>Fréquence de vibration =</a:t>
                </a:r>
              </a:p>
              <a:p>
                <a:pPr marL="0" indent="0">
                  <a:buNone/>
                </a:pPr>
                <a:endParaRPr lang="fr-FR" sz="3200" dirty="0">
                  <a:latin typeface="Georgia" panose="02040502050405020303" pitchFamily="18" charset="0"/>
                </a:endParaRPr>
              </a:p>
              <a:p>
                <a:pPr marL="0" indent="0">
                  <a:buNone/>
                </a:pPr>
                <a:r>
                  <a:rPr lang="fr-FR" sz="4000" dirty="0">
                    <a:latin typeface="Georgia" panose="02040502050405020303" pitchFamily="18" charset="0"/>
                  </a:rPr>
                  <a:t>	</a:t>
                </a:r>
                <a14:m>
                  <m:oMath xmlns:m="http://schemas.openxmlformats.org/officeDocument/2006/math">
                    <m:f>
                      <m:fPr>
                        <m:ctrlPr>
                          <a:rPr lang="fr-FR" sz="4000" i="1" smtClean="0">
                            <a:latin typeface="Cambria Math" panose="02040503050406030204" pitchFamily="18" charset="0"/>
                          </a:rPr>
                        </m:ctrlPr>
                      </m:fPr>
                      <m:num>
                        <m:r>
                          <a:rPr lang="fr-FR" sz="4000" b="0" i="1" smtClean="0">
                            <a:latin typeface="Cambria Math" panose="02040503050406030204" pitchFamily="18" charset="0"/>
                          </a:rPr>
                          <m:t>𝑅𝑃𝑀</m:t>
                        </m:r>
                      </m:num>
                      <m:den>
                        <m:r>
                          <a:rPr lang="fr-FR" sz="4000" b="0" i="1" smtClean="0">
                            <a:latin typeface="Cambria Math" panose="02040503050406030204" pitchFamily="18" charset="0"/>
                          </a:rPr>
                          <m:t>60</m:t>
                        </m:r>
                      </m:den>
                    </m:f>
                  </m:oMath>
                </a14:m>
                <a:r>
                  <a:rPr lang="fr-FR" sz="3200" dirty="0">
                    <a:latin typeface="Georgia" panose="02040502050405020303" pitchFamily="18" charset="0"/>
                  </a:rPr>
                  <a:t>  (en Hz)</a:t>
                </a:r>
              </a:p>
              <a:p>
                <a:endParaRPr lang="en-US" sz="3200" dirty="0">
                  <a:latin typeface="Georgia" panose="02040502050405020303" pitchFamily="18" charset="0"/>
                </a:endParaRPr>
              </a:p>
            </p:txBody>
          </p:sp>
        </mc:Choice>
        <mc:Fallback>
          <p:sp>
            <p:nvSpPr>
              <p:cNvPr id="4" name="Content Placeholder 3">
                <a:extLst>
                  <a:ext uri="{FF2B5EF4-FFF2-40B4-BE49-F238E27FC236}">
                    <a16:creationId xmlns:a16="http://schemas.microsoft.com/office/drawing/2014/main" id="{66B2316B-9FBC-4622-8DC2-FAF14F51354E}"/>
                  </a:ext>
                </a:extLst>
              </p:cNvPr>
              <p:cNvSpPr>
                <a:spLocks noGrp="1" noRot="1" noChangeAspect="1" noMove="1" noResize="1" noEditPoints="1" noAdjustHandles="1" noChangeArrowheads="1" noChangeShapeType="1" noTextEdit="1"/>
              </p:cNvSpPr>
              <p:nvPr>
                <p:ph sz="half" idx="2"/>
              </p:nvPr>
            </p:nvSpPr>
            <p:spPr>
              <a:blipFill>
                <a:blip r:embed="rId2"/>
                <a:stretch>
                  <a:fillRect t="-4636"/>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A28C1736-44C1-40E1-897F-DA92AEAB7CAB}"/>
              </a:ext>
            </a:extLst>
          </p:cNvPr>
          <p:cNvSpPr>
            <a:spLocks noGrp="1"/>
          </p:cNvSpPr>
          <p:nvPr>
            <p:ph type="body" sz="quarter" idx="3"/>
          </p:nvPr>
        </p:nvSpPr>
        <p:spPr/>
        <p:txBody>
          <a:bodyPr anchor="t"/>
          <a:lstStyle/>
          <a:p>
            <a:r>
              <a:rPr lang="fr-FR" dirty="0">
                <a:solidFill>
                  <a:srgbClr val="CC0099"/>
                </a:solidFill>
              </a:rPr>
              <a:t>Amplitude</a:t>
            </a:r>
            <a:endParaRPr lang="en-US" dirty="0">
              <a:solidFill>
                <a:srgbClr val="CC0099"/>
              </a:solidFill>
            </a:endParaRP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D9659182-D7C5-4197-BB14-C88C3EAC1DBB}"/>
                  </a:ext>
                </a:extLst>
              </p:cNvPr>
              <p:cNvSpPr>
                <a:spLocks noGrp="1"/>
              </p:cNvSpPr>
              <p:nvPr>
                <p:ph sz="quarter" idx="4"/>
              </p:nvPr>
            </p:nvSpPr>
            <p:spPr>
              <a:xfrm>
                <a:off x="5839171" y="2505075"/>
                <a:ext cx="5849246" cy="3684588"/>
              </a:xfrm>
            </p:spPr>
            <p:txBody>
              <a:bodyPr>
                <a:normAutofit lnSpcReduction="10000"/>
              </a:bodyPr>
              <a:lstStyle/>
              <a:p>
                <a:pPr marL="0" indent="0">
                  <a:buNone/>
                </a:pPr>
                <a:r>
                  <a:rPr lang="fr-FR" sz="2400" dirty="0"/>
                  <a:t>En produisant une force F, </a:t>
                </a:r>
                <a:br>
                  <a:rPr lang="fr-FR" sz="2400" dirty="0"/>
                </a:br>
                <a:r>
                  <a:rPr lang="fr-FR" sz="2400" dirty="0"/>
                  <a:t>le vibreur transmet une accélération a </a:t>
                </a:r>
                <a:br>
                  <a:rPr lang="fr-FR" sz="2400" dirty="0"/>
                </a:br>
                <a:r>
                  <a:rPr lang="fr-FR" sz="2400" dirty="0"/>
                  <a:t>(appelée amplitude vibratoire) qui dépend de la masse de l’objet touché :</a:t>
                </a:r>
              </a:p>
              <a:p>
                <a:pPr marL="0" indent="0">
                  <a:buNone/>
                </a:pPr>
                <a:endParaRPr lang="fr-FR" dirty="0"/>
              </a:p>
              <a:p>
                <a:pPr marL="0" indent="0">
                  <a:buNone/>
                </a:pPr>
                <a:r>
                  <a:rPr lang="fr-FR" sz="4800" b="0" dirty="0"/>
                  <a:t>		</a:t>
                </a:r>
                <a14:m>
                  <m:oMath xmlns:m="http://schemas.openxmlformats.org/officeDocument/2006/math">
                    <m:r>
                      <m:rPr>
                        <m:sty m:val="p"/>
                      </m:rPr>
                      <a:rPr lang="fr-FR" sz="4800" b="0" i="0" smtClean="0">
                        <a:latin typeface="Cambria Math" panose="02040503050406030204" pitchFamily="18" charset="0"/>
                      </a:rPr>
                      <m:t>a</m:t>
                    </m:r>
                    <m:r>
                      <a:rPr lang="fr-FR" sz="4800" i="1" smtClean="0">
                        <a:latin typeface="Cambria Math" panose="02040503050406030204" pitchFamily="18" charset="0"/>
                      </a:rPr>
                      <m:t>=</m:t>
                    </m:r>
                    <m:f>
                      <m:fPr>
                        <m:ctrlPr>
                          <a:rPr lang="fr-FR" sz="4800" i="1" smtClean="0">
                            <a:latin typeface="Cambria Math" panose="02040503050406030204" pitchFamily="18" charset="0"/>
                          </a:rPr>
                        </m:ctrlPr>
                      </m:fPr>
                      <m:num>
                        <m:r>
                          <a:rPr lang="fr-FR" sz="4800" b="0" i="1" smtClean="0">
                            <a:latin typeface="Cambria Math" panose="02040503050406030204" pitchFamily="18" charset="0"/>
                          </a:rPr>
                          <m:t>𝐹</m:t>
                        </m:r>
                      </m:num>
                      <m:den>
                        <m:r>
                          <a:rPr lang="fr-FR" sz="4800" b="0" i="1" smtClean="0">
                            <a:latin typeface="Cambria Math" panose="02040503050406030204" pitchFamily="18" charset="0"/>
                          </a:rPr>
                          <m:t>𝑚</m:t>
                        </m:r>
                      </m:den>
                    </m:f>
                  </m:oMath>
                </a14:m>
                <a:r>
                  <a:rPr lang="en-US" dirty="0"/>
                  <a:t> 	(</a:t>
                </a:r>
                <a:r>
                  <a:rPr lang="en-US" dirty="0" err="1"/>
                  <a:t>en</a:t>
                </a:r>
                <a:r>
                  <a:rPr lang="en-US" dirty="0"/>
                  <a:t> </a:t>
                </a:r>
                <a14:m>
                  <m:oMath xmlns:m="http://schemas.openxmlformats.org/officeDocument/2006/math">
                    <m:sSup>
                      <m:sSupPr>
                        <m:ctrlPr>
                          <a:rPr lang="en-US" i="1" smtClean="0">
                            <a:latin typeface="Cambria Math" panose="02040503050406030204" pitchFamily="18" charset="0"/>
                          </a:rPr>
                        </m:ctrlPr>
                      </m:sSupPr>
                      <m:e>
                        <m:r>
                          <a:rPr lang="fr-FR" b="0" i="1" smtClean="0">
                            <a:latin typeface="Cambria Math" panose="02040503050406030204" pitchFamily="18" charset="0"/>
                          </a:rPr>
                          <m:t>𝑚</m:t>
                        </m:r>
                        <m:r>
                          <a:rPr lang="fr-FR" b="0" i="1" smtClean="0">
                            <a:latin typeface="Cambria Math" panose="02040503050406030204" pitchFamily="18" charset="0"/>
                          </a:rPr>
                          <m:t>/</m:t>
                        </m:r>
                        <m:r>
                          <a:rPr lang="fr-FR" b="0" i="1" smtClean="0">
                            <a:latin typeface="Cambria Math" panose="02040503050406030204" pitchFamily="18" charset="0"/>
                          </a:rPr>
                          <m:t>𝑠</m:t>
                        </m:r>
                      </m:e>
                      <m:sup>
                        <m:r>
                          <a:rPr lang="fr-FR" b="0" i="1" smtClean="0">
                            <a:latin typeface="Cambria Math" panose="02040503050406030204" pitchFamily="18" charset="0"/>
                          </a:rPr>
                          <m:t>−2</m:t>
                        </m:r>
                      </m:sup>
                    </m:sSup>
                  </m:oMath>
                </a14:m>
                <a:r>
                  <a:rPr lang="en-US" dirty="0"/>
                  <a:t>)</a:t>
                </a:r>
              </a:p>
              <a:p>
                <a:pPr marL="0" indent="0">
                  <a:buNone/>
                </a:pPr>
                <a:endParaRPr lang="en-US" dirty="0"/>
              </a:p>
            </p:txBody>
          </p:sp>
        </mc:Choice>
        <mc:Fallback>
          <p:sp>
            <p:nvSpPr>
              <p:cNvPr id="6" name="Content Placeholder 5">
                <a:extLst>
                  <a:ext uri="{FF2B5EF4-FFF2-40B4-BE49-F238E27FC236}">
                    <a16:creationId xmlns:a16="http://schemas.microsoft.com/office/drawing/2014/main" id="{D9659182-D7C5-4197-BB14-C88C3EAC1DBB}"/>
                  </a:ext>
                </a:extLst>
              </p:cNvPr>
              <p:cNvSpPr>
                <a:spLocks noGrp="1" noRot="1" noChangeAspect="1" noMove="1" noResize="1" noEditPoints="1" noAdjustHandles="1" noChangeArrowheads="1" noChangeShapeType="1" noTextEdit="1"/>
              </p:cNvSpPr>
              <p:nvPr>
                <p:ph sz="quarter" idx="4"/>
              </p:nvPr>
            </p:nvSpPr>
            <p:spPr>
              <a:xfrm>
                <a:off x="5839171" y="2505075"/>
                <a:ext cx="5849246" cy="3684588"/>
              </a:xfrm>
              <a:blipFill>
                <a:blip r:embed="rId3"/>
                <a:stretch>
                  <a:fillRect t="-3311"/>
                </a:stretch>
              </a:blipFill>
            </p:spPr>
            <p:txBody>
              <a:bodyPr/>
              <a:lstStyle/>
              <a:p>
                <a:r>
                  <a:rPr lang="en-US">
                    <a:noFill/>
                  </a:rPr>
                  <a:t> </a:t>
                </a:r>
              </a:p>
            </p:txBody>
          </p:sp>
        </mc:Fallback>
      </mc:AlternateContent>
    </p:spTree>
    <p:extLst>
      <p:ext uri="{BB962C8B-B14F-4D97-AF65-F5344CB8AC3E}">
        <p14:creationId xmlns:p14="http://schemas.microsoft.com/office/powerpoint/2010/main" val="315732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1D01-9295-43AB-BCE9-5B31C2CDD70A}"/>
              </a:ext>
            </a:extLst>
          </p:cNvPr>
          <p:cNvSpPr>
            <a:spLocks noGrp="1"/>
          </p:cNvSpPr>
          <p:nvPr>
            <p:ph type="title"/>
          </p:nvPr>
        </p:nvSpPr>
        <p:spPr/>
        <p:txBody>
          <a:bodyPr/>
          <a:lstStyle/>
          <a:p>
            <a:pPr algn="ctr"/>
            <a:r>
              <a:rPr lang="fr-FR" dirty="0"/>
              <a:t>Le moteur à masse excentrique</a:t>
            </a:r>
            <a:br>
              <a:rPr lang="fr-FR" dirty="0"/>
            </a:br>
            <a:r>
              <a:rPr lang="fr-FR" sz="2800" dirty="0"/>
              <a:t>amplitude transmise</a:t>
            </a:r>
            <a:endParaRPr lang="en-US" sz="2800" dirty="0"/>
          </a:p>
        </p:txBody>
      </p:sp>
      <p:sp>
        <p:nvSpPr>
          <p:cNvPr id="3" name="Text Placeholder 2">
            <a:extLst>
              <a:ext uri="{FF2B5EF4-FFF2-40B4-BE49-F238E27FC236}">
                <a16:creationId xmlns:a16="http://schemas.microsoft.com/office/drawing/2014/main" id="{55D769F3-57A1-48DE-AB0A-E6CB66471A14}"/>
              </a:ext>
            </a:extLst>
          </p:cNvPr>
          <p:cNvSpPr>
            <a:spLocks noGrp="1"/>
          </p:cNvSpPr>
          <p:nvPr>
            <p:ph type="body" idx="1"/>
          </p:nvPr>
        </p:nvSpPr>
        <p:spPr>
          <a:xfrm>
            <a:off x="839788" y="1681163"/>
            <a:ext cx="5157787" cy="823912"/>
          </a:xfrm>
        </p:spPr>
        <p:txBody>
          <a:bodyPr anchor="t"/>
          <a:lstStyle/>
          <a:p>
            <a:r>
              <a:rPr lang="fr-FR" dirty="0"/>
              <a:t>Force</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6B2316B-9FBC-4622-8DC2-FAF14F51354E}"/>
                  </a:ext>
                </a:extLst>
              </p:cNvPr>
              <p:cNvSpPr>
                <a:spLocks noGrp="1"/>
              </p:cNvSpPr>
              <p:nvPr>
                <p:ph sz="half" idx="2"/>
              </p:nvPr>
            </p:nvSpPr>
            <p:spPr/>
            <p:txBody>
              <a:bodyPr>
                <a:normAutofit fontScale="85000" lnSpcReduction="10000"/>
              </a:bodyPr>
              <a:lstStyle/>
              <a:p>
                <a:pPr marL="0" indent="0">
                  <a:buNone/>
                </a:pPr>
                <a:r>
                  <a:rPr lang="fr-FR" sz="3200" dirty="0"/>
                  <a:t>La force générée par le moteur F </a:t>
                </a:r>
                <a:br>
                  <a:rPr lang="fr-FR" sz="3200" dirty="0"/>
                </a:br>
                <a:r>
                  <a:rPr lang="fr-FR" sz="3200" dirty="0"/>
                  <a:t>est égale au produit de :</a:t>
                </a:r>
              </a:p>
              <a:p>
                <a:r>
                  <a:rPr lang="fr-FR" sz="3200" dirty="0"/>
                  <a:t>la masse excentrée m (kg)</a:t>
                </a:r>
              </a:p>
              <a:p>
                <a:r>
                  <a:rPr lang="fr-FR" sz="3200" dirty="0"/>
                  <a:t>« l’excentricité » r (m)</a:t>
                </a:r>
              </a:p>
              <a:p>
                <a:r>
                  <a:rPr lang="fr-FR" sz="3200" dirty="0"/>
                  <a:t>la vitesse angulaire </a:t>
                </a:r>
                <a14:m>
                  <m:oMath xmlns:m="http://schemas.openxmlformats.org/officeDocument/2006/math">
                    <m:r>
                      <a:rPr lang="fr-FR" sz="3200" i="1" smtClean="0">
                        <a:latin typeface="Cambria Math" panose="02040503050406030204" pitchFamily="18" charset="0"/>
                        <a:ea typeface="Cambria Math" panose="02040503050406030204" pitchFamily="18" charset="0"/>
                      </a:rPr>
                      <m:t>𝜔</m:t>
                    </m:r>
                  </m:oMath>
                </a14:m>
                <a:r>
                  <a:rPr lang="fr-FR" sz="3200" dirty="0"/>
                  <a:t> (rad/s) au carré</a:t>
                </a:r>
              </a:p>
              <a:p>
                <a:pPr marL="0" indent="0">
                  <a:buNone/>
                </a:pPr>
                <a:endParaRPr lang="fr-FR" sz="3200" dirty="0"/>
              </a:p>
              <a:p>
                <a:pPr marL="0" indent="0">
                  <a:buNone/>
                </a:pPr>
                <a14:m>
                  <m:oMathPara xmlns:m="http://schemas.openxmlformats.org/officeDocument/2006/math">
                    <m:oMathParaPr>
                      <m:jc m:val="centerGroup"/>
                    </m:oMathParaPr>
                    <m:oMath xmlns:m="http://schemas.openxmlformats.org/officeDocument/2006/math">
                      <m:r>
                        <m:rPr>
                          <m:sty m:val="p"/>
                        </m:rPr>
                        <a:rPr lang="fr-FR" sz="6000" b="0" i="0" smtClean="0">
                          <a:latin typeface="Cambria Math" panose="02040503050406030204" pitchFamily="18" charset="0"/>
                        </a:rPr>
                        <m:t>F</m:t>
                      </m:r>
                      <m:r>
                        <a:rPr lang="fr-FR" sz="6000" i="1" smtClean="0">
                          <a:latin typeface="Cambria Math" panose="02040503050406030204" pitchFamily="18" charset="0"/>
                        </a:rPr>
                        <m:t>=</m:t>
                      </m:r>
                      <m:r>
                        <a:rPr lang="fr-FR" sz="6000" b="0" i="1" smtClean="0">
                          <a:latin typeface="Cambria Math" panose="02040503050406030204" pitchFamily="18" charset="0"/>
                        </a:rPr>
                        <m:t>𝑚</m:t>
                      </m:r>
                      <m:r>
                        <a:rPr lang="fr-FR" sz="6000" b="0" i="1" smtClean="0">
                          <a:latin typeface="Cambria Math" panose="02040503050406030204" pitchFamily="18" charset="0"/>
                        </a:rPr>
                        <m:t> </m:t>
                      </m:r>
                      <m:r>
                        <a:rPr lang="fr-FR" sz="6000" b="0" i="1" smtClean="0">
                          <a:latin typeface="Cambria Math" panose="02040503050406030204" pitchFamily="18" charset="0"/>
                        </a:rPr>
                        <m:t>𝑟</m:t>
                      </m:r>
                      <m:r>
                        <a:rPr lang="fr-FR" sz="6000" b="0" i="1" smtClean="0">
                          <a:latin typeface="Cambria Math" panose="02040503050406030204" pitchFamily="18" charset="0"/>
                        </a:rPr>
                        <m:t> </m:t>
                      </m:r>
                      <m:sSup>
                        <m:sSupPr>
                          <m:ctrlPr>
                            <a:rPr lang="fr-FR" sz="6000" i="1" smtClean="0">
                              <a:latin typeface="Cambria Math" panose="02040503050406030204" pitchFamily="18" charset="0"/>
                            </a:rPr>
                          </m:ctrlPr>
                        </m:sSupPr>
                        <m:e>
                          <m:r>
                            <a:rPr lang="fr-FR" sz="6000" i="1" smtClean="0">
                              <a:latin typeface="Cambria Math" panose="02040503050406030204" pitchFamily="18" charset="0"/>
                              <a:ea typeface="Cambria Math" panose="02040503050406030204" pitchFamily="18" charset="0"/>
                            </a:rPr>
                            <m:t>𝜔</m:t>
                          </m:r>
                        </m:e>
                        <m:sup>
                          <m:r>
                            <a:rPr lang="fr-FR" sz="6000" i="1" smtClean="0">
                              <a:latin typeface="Cambria Math" panose="02040503050406030204" pitchFamily="18" charset="0"/>
                            </a:rPr>
                            <m:t>2</m:t>
                          </m:r>
                        </m:sup>
                      </m:sSup>
                    </m:oMath>
                  </m:oMathPara>
                </a14:m>
                <a:endParaRPr lang="en-US" sz="3200" dirty="0"/>
              </a:p>
              <a:p>
                <a:pPr marL="0" indent="0">
                  <a:buNone/>
                </a:pPr>
                <a:endParaRPr lang="en-US" sz="3200" dirty="0"/>
              </a:p>
            </p:txBody>
          </p:sp>
        </mc:Choice>
        <mc:Fallback>
          <p:sp>
            <p:nvSpPr>
              <p:cNvPr id="4" name="Content Placeholder 3">
                <a:extLst>
                  <a:ext uri="{FF2B5EF4-FFF2-40B4-BE49-F238E27FC236}">
                    <a16:creationId xmlns:a16="http://schemas.microsoft.com/office/drawing/2014/main" id="{66B2316B-9FBC-4622-8DC2-FAF14F51354E}"/>
                  </a:ext>
                </a:extLst>
              </p:cNvPr>
              <p:cNvSpPr>
                <a:spLocks noGrp="1" noRot="1" noChangeAspect="1" noMove="1" noResize="1" noEditPoints="1" noAdjustHandles="1" noChangeArrowheads="1" noChangeShapeType="1" noTextEdit="1"/>
              </p:cNvSpPr>
              <p:nvPr>
                <p:ph sz="half" idx="2"/>
              </p:nvPr>
            </p:nvSpPr>
            <p:spPr>
              <a:blipFill>
                <a:blip r:embed="rId4"/>
                <a:stretch>
                  <a:fillRect l="-1537" t="-3808" r="-2955"/>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A28C1736-44C1-40E1-897F-DA92AEAB7CAB}"/>
              </a:ext>
            </a:extLst>
          </p:cNvPr>
          <p:cNvSpPr>
            <a:spLocks noGrp="1"/>
          </p:cNvSpPr>
          <p:nvPr>
            <p:ph type="body" sz="quarter" idx="3"/>
          </p:nvPr>
        </p:nvSpPr>
        <p:spPr/>
        <p:txBody>
          <a:bodyPr anchor="t"/>
          <a:lstStyle/>
          <a:p>
            <a:r>
              <a:rPr lang="fr-FR" dirty="0"/>
              <a:t>Amplitude</a:t>
            </a:r>
            <a:endParaRPr lang="en-US" dirty="0"/>
          </a:p>
        </p:txBody>
      </p:sp>
      <p:sp>
        <p:nvSpPr>
          <p:cNvPr id="24" name="Content Placeholder 23">
            <a:extLst>
              <a:ext uri="{FF2B5EF4-FFF2-40B4-BE49-F238E27FC236}">
                <a16:creationId xmlns:a16="http://schemas.microsoft.com/office/drawing/2014/main" id="{B283837E-132F-4316-844D-17C695FBFB6F}"/>
              </a:ext>
            </a:extLst>
          </p:cNvPr>
          <p:cNvSpPr>
            <a:spLocks noGrp="1"/>
          </p:cNvSpPr>
          <p:nvPr>
            <p:ph sz="quarter" idx="4"/>
          </p:nvPr>
        </p:nvSpPr>
        <p:spPr/>
        <p:txBody>
          <a:bodyPr/>
          <a:lstStyle/>
          <a:p>
            <a:endParaRPr lang="en-US"/>
          </a:p>
        </p:txBody>
      </p:sp>
      <p:pic>
        <p:nvPicPr>
          <p:cNvPr id="26" name="VAB-02 _ How Do Vibration Motors Work_">
            <a:hlinkClick r:id="" action="ppaction://media"/>
            <a:extLst>
              <a:ext uri="{FF2B5EF4-FFF2-40B4-BE49-F238E27FC236}">
                <a16:creationId xmlns:a16="http://schemas.microsoft.com/office/drawing/2014/main" id="{A6CC6F5A-2797-495A-95B6-F99A10DFFC4C}"/>
              </a:ext>
            </a:extLst>
          </p:cNvPr>
          <p:cNvPicPr>
            <a:picLocks noChangeAspect="1"/>
          </p:cNvPicPr>
          <p:nvPr>
            <a:videoFile r:link="rId1"/>
            <p:extLst>
              <p:ext uri="{DAA4B4D4-6D71-4841-9C94-3DE7FCFB9230}">
                <p14:media xmlns:p14="http://schemas.microsoft.com/office/powerpoint/2010/main" r:embed="rId2">
                  <p14:trim st="130640" end="51544.6666"/>
                </p14:media>
              </p:ext>
            </p:extLst>
          </p:nvPr>
        </p:nvPicPr>
        <p:blipFill>
          <a:blip r:embed="rId5"/>
          <a:stretch>
            <a:fillRect/>
          </a:stretch>
        </p:blipFill>
        <p:spPr>
          <a:xfrm>
            <a:off x="6169024" y="2889598"/>
            <a:ext cx="5183188" cy="2915542"/>
          </a:xfrm>
          <a:prstGeom prst="rect">
            <a:avLst/>
          </a:prstGeom>
        </p:spPr>
      </p:pic>
    </p:spTree>
    <p:extLst>
      <p:ext uri="{BB962C8B-B14F-4D97-AF65-F5344CB8AC3E}">
        <p14:creationId xmlns:p14="http://schemas.microsoft.com/office/powerpoint/2010/main" val="42603934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6"/>
                                        </p:tgtEl>
                                      </p:cBhvr>
                                    </p:cmd>
                                  </p:childTnLst>
                                </p:cTn>
                              </p:par>
                            </p:childTnLst>
                          </p:cTn>
                        </p:par>
                      </p:childTnLst>
                    </p:cTn>
                  </p:par>
                </p:childTnLst>
              </p:cTn>
              <p:nextCondLst>
                <p:cond evt="onClick" delay="0">
                  <p:tgtEl>
                    <p:spTgt spid="26"/>
                  </p:tgtEl>
                </p:cond>
              </p:nextCondLst>
            </p:seq>
            <p:video>
              <p:cMediaNode vol="80000" mute="1">
                <p:cTn id="7" fill="hold" display="0">
                  <p:stCondLst>
                    <p:cond delay="indefinite"/>
                  </p:stCondLst>
                </p:cTn>
                <p:tgtEl>
                  <p:spTgt spid="2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1D01-9295-43AB-BCE9-5B31C2CDD70A}"/>
              </a:ext>
            </a:extLst>
          </p:cNvPr>
          <p:cNvSpPr>
            <a:spLocks noGrp="1"/>
          </p:cNvSpPr>
          <p:nvPr>
            <p:ph type="title"/>
          </p:nvPr>
        </p:nvSpPr>
        <p:spPr/>
        <p:txBody>
          <a:bodyPr/>
          <a:lstStyle/>
          <a:p>
            <a:pPr algn="ctr"/>
            <a:r>
              <a:rPr lang="fr-FR" dirty="0"/>
              <a:t>Le moteur à masse excentrique</a:t>
            </a:r>
            <a:br>
              <a:rPr lang="fr-FR" dirty="0"/>
            </a:br>
            <a:r>
              <a:rPr lang="fr-FR" sz="2800" dirty="0"/>
              <a:t>amplitude transmise</a:t>
            </a:r>
            <a:endParaRPr lang="en-US" dirty="0"/>
          </a:p>
        </p:txBody>
      </p:sp>
      <p:pic>
        <p:nvPicPr>
          <p:cNvPr id="22" name="Content Placeholder 22">
            <a:extLst>
              <a:ext uri="{FF2B5EF4-FFF2-40B4-BE49-F238E27FC236}">
                <a16:creationId xmlns:a16="http://schemas.microsoft.com/office/drawing/2014/main" id="{88A9AA03-1C39-4125-9431-E60559E0A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298" y="1690688"/>
            <a:ext cx="8525403" cy="4367629"/>
          </a:xfrm>
          <a:prstGeom prst="rect">
            <a:avLst/>
          </a:prstGeom>
        </p:spPr>
      </p:pic>
    </p:spTree>
    <p:extLst>
      <p:ext uri="{BB962C8B-B14F-4D97-AF65-F5344CB8AC3E}">
        <p14:creationId xmlns:p14="http://schemas.microsoft.com/office/powerpoint/2010/main" val="356323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1D01-9295-43AB-BCE9-5B31C2CDD70A}"/>
              </a:ext>
            </a:extLst>
          </p:cNvPr>
          <p:cNvSpPr>
            <a:spLocks noGrp="1"/>
          </p:cNvSpPr>
          <p:nvPr>
            <p:ph type="title"/>
          </p:nvPr>
        </p:nvSpPr>
        <p:spPr/>
        <p:txBody>
          <a:bodyPr/>
          <a:lstStyle/>
          <a:p>
            <a:pPr algn="ctr"/>
            <a:r>
              <a:rPr lang="fr-FR" dirty="0"/>
              <a:t>Le moteur à masse excentrique</a:t>
            </a:r>
            <a:br>
              <a:rPr lang="fr-FR" dirty="0"/>
            </a:br>
            <a:r>
              <a:rPr lang="fr-FR" sz="2800" dirty="0"/>
              <a:t>astuces</a:t>
            </a:r>
            <a:endParaRPr lang="en-US" dirty="0"/>
          </a:p>
        </p:txBody>
      </p:sp>
      <p:sp>
        <p:nvSpPr>
          <p:cNvPr id="3" name="Content Placeholder 2">
            <a:extLst>
              <a:ext uri="{FF2B5EF4-FFF2-40B4-BE49-F238E27FC236}">
                <a16:creationId xmlns:a16="http://schemas.microsoft.com/office/drawing/2014/main" id="{D97711EE-4BCF-42D7-ACFA-A45DCBB9FE2E}"/>
              </a:ext>
            </a:extLst>
          </p:cNvPr>
          <p:cNvSpPr>
            <a:spLocks noGrp="1"/>
          </p:cNvSpPr>
          <p:nvPr>
            <p:ph idx="1"/>
          </p:nvPr>
        </p:nvSpPr>
        <p:spPr/>
        <p:txBody>
          <a:bodyPr/>
          <a:lstStyle/>
          <a:p>
            <a:r>
              <a:rPr lang="fr-FR" dirty="0"/>
              <a:t>Utiliser plusieurs moteurs [Cipriani et al., 2012]</a:t>
            </a:r>
            <a:br>
              <a:rPr lang="fr-FR" dirty="0"/>
            </a:br>
            <a:br>
              <a:rPr lang="fr-FR" dirty="0"/>
            </a:br>
            <a:br>
              <a:rPr lang="fr-FR" dirty="0"/>
            </a:br>
            <a:br>
              <a:rPr lang="fr-FR" dirty="0"/>
            </a:br>
            <a:br>
              <a:rPr lang="fr-FR" dirty="0"/>
            </a:br>
            <a:br>
              <a:rPr lang="fr-FR" dirty="0"/>
            </a:br>
            <a:br>
              <a:rPr lang="fr-FR" dirty="0"/>
            </a:br>
            <a:br>
              <a:rPr lang="fr-FR" dirty="0"/>
            </a:br>
            <a:endParaRPr lang="fr-FR" dirty="0"/>
          </a:p>
          <a:p>
            <a:r>
              <a:rPr lang="fr-FR" dirty="0"/>
              <a:t>Jouer sur l’éloignement de la masse (bon courage)</a:t>
            </a:r>
            <a:endParaRPr lang="en-US" dirty="0"/>
          </a:p>
        </p:txBody>
      </p:sp>
      <p:pic>
        <p:nvPicPr>
          <p:cNvPr id="4" name="Picture 3">
            <a:extLst>
              <a:ext uri="{FF2B5EF4-FFF2-40B4-BE49-F238E27FC236}">
                <a16:creationId xmlns:a16="http://schemas.microsoft.com/office/drawing/2014/main" id="{F8F8B198-D199-47C0-8BD5-4EC00368E39B}"/>
              </a:ext>
            </a:extLst>
          </p:cNvPr>
          <p:cNvPicPr>
            <a:picLocks noChangeAspect="1"/>
          </p:cNvPicPr>
          <p:nvPr/>
        </p:nvPicPr>
        <p:blipFill>
          <a:blip r:embed="rId2"/>
          <a:stretch>
            <a:fillRect/>
          </a:stretch>
        </p:blipFill>
        <p:spPr>
          <a:xfrm>
            <a:off x="2414158" y="2478505"/>
            <a:ext cx="7363684" cy="2542674"/>
          </a:xfrm>
          <a:prstGeom prst="rect">
            <a:avLst/>
          </a:prstGeom>
        </p:spPr>
      </p:pic>
    </p:spTree>
    <p:extLst>
      <p:ext uri="{BB962C8B-B14F-4D97-AF65-F5344CB8AC3E}">
        <p14:creationId xmlns:p14="http://schemas.microsoft.com/office/powerpoint/2010/main" val="37357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490</Words>
  <Application>Microsoft Office PowerPoint</Application>
  <PresentationFormat>Widescreen</PresentationFormat>
  <Paragraphs>72</Paragraphs>
  <Slides>11</Slides>
  <Notes>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Calisto MT</vt:lpstr>
      <vt:lpstr>Cambria Math</vt:lpstr>
      <vt:lpstr>Gemerald</vt:lpstr>
      <vt:lpstr>Georgia</vt:lpstr>
      <vt:lpstr>Office Theme</vt:lpstr>
      <vt:lpstr>Atelier  « Hacke ton vibro »  ND4J Sexclame!  12 décembre 2017 – Rennes</vt:lpstr>
      <vt:lpstr>Deux types de moteurs</vt:lpstr>
      <vt:lpstr>Le vibreur linéaire</vt:lpstr>
      <vt:lpstr>Le moteur à masse excentrique une majorité bruyante</vt:lpstr>
      <vt:lpstr>Le moteur à masse excentrique</vt:lpstr>
      <vt:lpstr>Une vibration c’est quoi ?</vt:lpstr>
      <vt:lpstr>Le moteur à masse excentrique amplitude transmise</vt:lpstr>
      <vt:lpstr>Le moteur à masse excentrique amplitude transmise</vt:lpstr>
      <vt:lpstr>Le moteur à masse excentrique astuces</vt:lpstr>
      <vt:lpstr>Le moteur à masse excentrique montage Arduino 1</vt:lpstr>
      <vt:lpstr>Le moteur à masse excentrique montage Arduino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Atelier « Hacke ton vibreur »  ND4J Seclame!</dc:title>
  <dc:creator>Costes Antoine</dc:creator>
  <cp:lastModifiedBy>Costes Antoine</cp:lastModifiedBy>
  <cp:revision>14</cp:revision>
  <dcterms:created xsi:type="dcterms:W3CDTF">2017-12-12T10:41:26Z</dcterms:created>
  <dcterms:modified xsi:type="dcterms:W3CDTF">2017-12-12T12:40:28Z</dcterms:modified>
</cp:coreProperties>
</file>